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sldIdLst>
    <p:sldId id="256" r:id="rId2"/>
    <p:sldId id="274" r:id="rId3"/>
    <p:sldId id="257" r:id="rId4"/>
    <p:sldId id="258" r:id="rId5"/>
    <p:sldId id="259" r:id="rId6"/>
    <p:sldId id="260" r:id="rId7"/>
    <p:sldId id="261" r:id="rId8"/>
    <p:sldId id="267" r:id="rId9"/>
    <p:sldId id="263" r:id="rId10"/>
    <p:sldId id="264" r:id="rId11"/>
    <p:sldId id="268" r:id="rId12"/>
    <p:sldId id="262" r:id="rId13"/>
    <p:sldId id="269" r:id="rId14"/>
    <p:sldId id="265" r:id="rId15"/>
    <p:sldId id="266" r:id="rId16"/>
    <p:sldId id="270" r:id="rId17"/>
    <p:sldId id="271" r:id="rId18"/>
    <p:sldId id="272" r:id="rId19"/>
    <p:sldId id="273" r:id="rId20"/>
    <p:sldId id="277" r:id="rId21"/>
    <p:sldId id="275"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41"/>
    <p:restoredTop sz="94694"/>
  </p:normalViewPr>
  <p:slideViewPr>
    <p:cSldViewPr snapToGrid="0" snapToObjects="1">
      <p:cViewPr varScale="1">
        <p:scale>
          <a:sx n="121" d="100"/>
          <a:sy n="121" d="100"/>
        </p:scale>
        <p:origin x="6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5FA501-7DFA-4D52-9161-8B8ED21C445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1FFED5-D8C4-48CA-A2D7-FF53D80E2453}">
      <dgm:prSet/>
      <dgm:spPr/>
      <dgm:t>
        <a:bodyPr/>
        <a:lstStyle/>
        <a:p>
          <a:r>
            <a:rPr lang="en-IN"/>
            <a:t>A little context of what this idea is about:</a:t>
          </a:r>
          <a:endParaRPr lang="en-US"/>
        </a:p>
      </dgm:t>
    </dgm:pt>
    <dgm:pt modelId="{6F5F5AEE-5AB0-4A6B-8E40-5111C86C9DE8}" type="parTrans" cxnId="{00CF0F9B-5EF7-4221-AB9D-B75AD0F7AE20}">
      <dgm:prSet/>
      <dgm:spPr/>
      <dgm:t>
        <a:bodyPr/>
        <a:lstStyle/>
        <a:p>
          <a:endParaRPr lang="en-US"/>
        </a:p>
      </dgm:t>
    </dgm:pt>
    <dgm:pt modelId="{00DD7862-4598-4EEC-9A3E-9429729C3BF2}" type="sibTrans" cxnId="{00CF0F9B-5EF7-4221-AB9D-B75AD0F7AE20}">
      <dgm:prSet/>
      <dgm:spPr/>
      <dgm:t>
        <a:bodyPr/>
        <a:lstStyle/>
        <a:p>
          <a:endParaRPr lang="en-US"/>
        </a:p>
      </dgm:t>
    </dgm:pt>
    <dgm:pt modelId="{918C44BB-283E-4F0C-9F96-6F621EA62BAA}">
      <dgm:prSet/>
      <dgm:spPr/>
      <dgm:t>
        <a:bodyPr/>
        <a:lstStyle/>
        <a:p>
          <a:r>
            <a:rPr lang="en-IN"/>
            <a:t>This app is an extension of the already existing Google Product called ‘Google Meet’ which is a video conference tool used by organisations as well as for personal purposes. </a:t>
          </a:r>
          <a:endParaRPr lang="en-US"/>
        </a:p>
      </dgm:t>
    </dgm:pt>
    <dgm:pt modelId="{2CD696AA-051E-4D73-B6DE-8BAA7C66FCD1}" type="parTrans" cxnId="{E54D4FB1-6EDE-4F6D-A526-60F48AE590FC}">
      <dgm:prSet/>
      <dgm:spPr/>
      <dgm:t>
        <a:bodyPr/>
        <a:lstStyle/>
        <a:p>
          <a:endParaRPr lang="en-US"/>
        </a:p>
      </dgm:t>
    </dgm:pt>
    <dgm:pt modelId="{FABBF604-D28A-4CBD-96B0-EFC0B5DBB826}" type="sibTrans" cxnId="{E54D4FB1-6EDE-4F6D-A526-60F48AE590FC}">
      <dgm:prSet/>
      <dgm:spPr/>
      <dgm:t>
        <a:bodyPr/>
        <a:lstStyle/>
        <a:p>
          <a:endParaRPr lang="en-US"/>
        </a:p>
      </dgm:t>
    </dgm:pt>
    <dgm:pt modelId="{7DCCD2E0-8336-40C5-9DE7-FD254B67FEE5}">
      <dgm:prSet/>
      <dgm:spPr/>
      <dgm:t>
        <a:bodyPr/>
        <a:lstStyle/>
        <a:p>
          <a:r>
            <a:rPr lang="en-IN"/>
            <a:t>It helps people plan their trips with much more ease.</a:t>
          </a:r>
          <a:endParaRPr lang="en-US"/>
        </a:p>
      </dgm:t>
    </dgm:pt>
    <dgm:pt modelId="{7C217E75-21FA-4E91-A0BC-C0B73ACE06D6}" type="parTrans" cxnId="{C9D15568-3DED-4128-99B3-A838DC9F1EE2}">
      <dgm:prSet/>
      <dgm:spPr/>
      <dgm:t>
        <a:bodyPr/>
        <a:lstStyle/>
        <a:p>
          <a:endParaRPr lang="en-US"/>
        </a:p>
      </dgm:t>
    </dgm:pt>
    <dgm:pt modelId="{DEFF2E60-3B9E-458F-B01A-1EA491298783}" type="sibTrans" cxnId="{C9D15568-3DED-4128-99B3-A838DC9F1EE2}">
      <dgm:prSet/>
      <dgm:spPr/>
      <dgm:t>
        <a:bodyPr/>
        <a:lstStyle/>
        <a:p>
          <a:endParaRPr lang="en-US"/>
        </a:p>
      </dgm:t>
    </dgm:pt>
    <dgm:pt modelId="{F4B5DE10-BE28-4E19-9A41-CD3322526E3C}" type="pres">
      <dgm:prSet presAssocID="{2B5FA501-7DFA-4D52-9161-8B8ED21C445B}" presName="root" presStyleCnt="0">
        <dgm:presLayoutVars>
          <dgm:dir/>
          <dgm:resizeHandles val="exact"/>
        </dgm:presLayoutVars>
      </dgm:prSet>
      <dgm:spPr/>
    </dgm:pt>
    <dgm:pt modelId="{7A3BD2C6-2396-408F-8591-BA5C6AC97638}" type="pres">
      <dgm:prSet presAssocID="{821FFED5-D8C4-48CA-A2D7-FF53D80E2453}" presName="compNode" presStyleCnt="0"/>
      <dgm:spPr/>
    </dgm:pt>
    <dgm:pt modelId="{1697F178-B658-4A00-AC31-246D14D29354}" type="pres">
      <dgm:prSet presAssocID="{821FFED5-D8C4-48CA-A2D7-FF53D80E2453}" presName="bgRect" presStyleLbl="bgShp" presStyleIdx="0" presStyleCnt="3"/>
      <dgm:spPr/>
    </dgm:pt>
    <dgm:pt modelId="{058DF871-388F-4902-8E12-39DDAADF59D7}" type="pres">
      <dgm:prSet presAssocID="{821FFED5-D8C4-48CA-A2D7-FF53D80E24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B57A8288-2D77-4520-8FF7-0883F7C562AC}" type="pres">
      <dgm:prSet presAssocID="{821FFED5-D8C4-48CA-A2D7-FF53D80E2453}" presName="spaceRect" presStyleCnt="0"/>
      <dgm:spPr/>
    </dgm:pt>
    <dgm:pt modelId="{62952157-7642-4FF1-8D34-22031ACC5D26}" type="pres">
      <dgm:prSet presAssocID="{821FFED5-D8C4-48CA-A2D7-FF53D80E2453}" presName="parTx" presStyleLbl="revTx" presStyleIdx="0" presStyleCnt="3">
        <dgm:presLayoutVars>
          <dgm:chMax val="0"/>
          <dgm:chPref val="0"/>
        </dgm:presLayoutVars>
      </dgm:prSet>
      <dgm:spPr/>
    </dgm:pt>
    <dgm:pt modelId="{2337FEE0-DEF7-4E3E-B185-BD213E966E33}" type="pres">
      <dgm:prSet presAssocID="{00DD7862-4598-4EEC-9A3E-9429729C3BF2}" presName="sibTrans" presStyleCnt="0"/>
      <dgm:spPr/>
    </dgm:pt>
    <dgm:pt modelId="{3C58B448-B2E4-4884-9E0B-45775087CC29}" type="pres">
      <dgm:prSet presAssocID="{918C44BB-283E-4F0C-9F96-6F621EA62BAA}" presName="compNode" presStyleCnt="0"/>
      <dgm:spPr/>
    </dgm:pt>
    <dgm:pt modelId="{394B7983-BC99-4375-B439-BE1D3CADE8CB}" type="pres">
      <dgm:prSet presAssocID="{918C44BB-283E-4F0C-9F96-6F621EA62BAA}" presName="bgRect" presStyleLbl="bgShp" presStyleIdx="1" presStyleCnt="3"/>
      <dgm:spPr/>
    </dgm:pt>
    <dgm:pt modelId="{02F7382C-2C33-4DA9-8502-2A9FF7742A18}" type="pres">
      <dgm:prSet presAssocID="{918C44BB-283E-4F0C-9F96-6F621EA62BA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74732BA2-F448-4480-816B-B949966E1EDA}" type="pres">
      <dgm:prSet presAssocID="{918C44BB-283E-4F0C-9F96-6F621EA62BAA}" presName="spaceRect" presStyleCnt="0"/>
      <dgm:spPr/>
    </dgm:pt>
    <dgm:pt modelId="{BC9FCCA8-74B2-4CCA-B159-2A0CCF2C68F0}" type="pres">
      <dgm:prSet presAssocID="{918C44BB-283E-4F0C-9F96-6F621EA62BAA}" presName="parTx" presStyleLbl="revTx" presStyleIdx="1" presStyleCnt="3">
        <dgm:presLayoutVars>
          <dgm:chMax val="0"/>
          <dgm:chPref val="0"/>
        </dgm:presLayoutVars>
      </dgm:prSet>
      <dgm:spPr/>
    </dgm:pt>
    <dgm:pt modelId="{D2ED3463-4624-4408-8129-970082B32B60}" type="pres">
      <dgm:prSet presAssocID="{FABBF604-D28A-4CBD-96B0-EFC0B5DBB826}" presName="sibTrans" presStyleCnt="0"/>
      <dgm:spPr/>
    </dgm:pt>
    <dgm:pt modelId="{3F5DBE4C-5CF6-4C22-94D2-8D923ED498C3}" type="pres">
      <dgm:prSet presAssocID="{7DCCD2E0-8336-40C5-9DE7-FD254B67FEE5}" presName="compNode" presStyleCnt="0"/>
      <dgm:spPr/>
    </dgm:pt>
    <dgm:pt modelId="{EF00A802-BA28-4377-9A45-599B1BA2E454}" type="pres">
      <dgm:prSet presAssocID="{7DCCD2E0-8336-40C5-9DE7-FD254B67FEE5}" presName="bgRect" presStyleLbl="bgShp" presStyleIdx="2" presStyleCnt="3"/>
      <dgm:spPr/>
    </dgm:pt>
    <dgm:pt modelId="{E64C4C7A-DB3B-4255-9860-5D82AB0CE35B}" type="pres">
      <dgm:prSet presAssocID="{7DCCD2E0-8336-40C5-9DE7-FD254B67FEE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untain scene"/>
        </a:ext>
      </dgm:extLst>
    </dgm:pt>
    <dgm:pt modelId="{1115F744-E1EE-4F82-8794-2C418CFBEC4F}" type="pres">
      <dgm:prSet presAssocID="{7DCCD2E0-8336-40C5-9DE7-FD254B67FEE5}" presName="spaceRect" presStyleCnt="0"/>
      <dgm:spPr/>
    </dgm:pt>
    <dgm:pt modelId="{15815747-A899-4CC4-A763-39521D038460}" type="pres">
      <dgm:prSet presAssocID="{7DCCD2E0-8336-40C5-9DE7-FD254B67FEE5}" presName="parTx" presStyleLbl="revTx" presStyleIdx="2" presStyleCnt="3">
        <dgm:presLayoutVars>
          <dgm:chMax val="0"/>
          <dgm:chPref val="0"/>
        </dgm:presLayoutVars>
      </dgm:prSet>
      <dgm:spPr/>
    </dgm:pt>
  </dgm:ptLst>
  <dgm:cxnLst>
    <dgm:cxn modelId="{2579B436-1656-4F62-B683-0209D03BAA77}" type="presOf" srcId="{821FFED5-D8C4-48CA-A2D7-FF53D80E2453}" destId="{62952157-7642-4FF1-8D34-22031ACC5D26}" srcOrd="0" destOrd="0" presId="urn:microsoft.com/office/officeart/2018/2/layout/IconVerticalSolidList"/>
    <dgm:cxn modelId="{95AA7E50-4733-4E1C-94C9-F31AB38002AF}" type="presOf" srcId="{2B5FA501-7DFA-4D52-9161-8B8ED21C445B}" destId="{F4B5DE10-BE28-4E19-9A41-CD3322526E3C}" srcOrd="0" destOrd="0" presId="urn:microsoft.com/office/officeart/2018/2/layout/IconVerticalSolidList"/>
    <dgm:cxn modelId="{9E4D5B65-F2B2-4FE9-96DD-899FE258661A}" type="presOf" srcId="{7DCCD2E0-8336-40C5-9DE7-FD254B67FEE5}" destId="{15815747-A899-4CC4-A763-39521D038460}" srcOrd="0" destOrd="0" presId="urn:microsoft.com/office/officeart/2018/2/layout/IconVerticalSolidList"/>
    <dgm:cxn modelId="{C9D15568-3DED-4128-99B3-A838DC9F1EE2}" srcId="{2B5FA501-7DFA-4D52-9161-8B8ED21C445B}" destId="{7DCCD2E0-8336-40C5-9DE7-FD254B67FEE5}" srcOrd="2" destOrd="0" parTransId="{7C217E75-21FA-4E91-A0BC-C0B73ACE06D6}" sibTransId="{DEFF2E60-3B9E-458F-B01A-1EA491298783}"/>
    <dgm:cxn modelId="{7BCD3786-0456-40BC-9C1E-75A2224A0725}" type="presOf" srcId="{918C44BB-283E-4F0C-9F96-6F621EA62BAA}" destId="{BC9FCCA8-74B2-4CCA-B159-2A0CCF2C68F0}" srcOrd="0" destOrd="0" presId="urn:microsoft.com/office/officeart/2018/2/layout/IconVerticalSolidList"/>
    <dgm:cxn modelId="{00CF0F9B-5EF7-4221-AB9D-B75AD0F7AE20}" srcId="{2B5FA501-7DFA-4D52-9161-8B8ED21C445B}" destId="{821FFED5-D8C4-48CA-A2D7-FF53D80E2453}" srcOrd="0" destOrd="0" parTransId="{6F5F5AEE-5AB0-4A6B-8E40-5111C86C9DE8}" sibTransId="{00DD7862-4598-4EEC-9A3E-9429729C3BF2}"/>
    <dgm:cxn modelId="{E54D4FB1-6EDE-4F6D-A526-60F48AE590FC}" srcId="{2B5FA501-7DFA-4D52-9161-8B8ED21C445B}" destId="{918C44BB-283E-4F0C-9F96-6F621EA62BAA}" srcOrd="1" destOrd="0" parTransId="{2CD696AA-051E-4D73-B6DE-8BAA7C66FCD1}" sibTransId="{FABBF604-D28A-4CBD-96B0-EFC0B5DBB826}"/>
    <dgm:cxn modelId="{60B7F6C9-0E39-4DE6-9671-D0900BDD9F26}" type="presParOf" srcId="{F4B5DE10-BE28-4E19-9A41-CD3322526E3C}" destId="{7A3BD2C6-2396-408F-8591-BA5C6AC97638}" srcOrd="0" destOrd="0" presId="urn:microsoft.com/office/officeart/2018/2/layout/IconVerticalSolidList"/>
    <dgm:cxn modelId="{F7211852-5391-4874-AF9F-0BE5EFE4C9E0}" type="presParOf" srcId="{7A3BD2C6-2396-408F-8591-BA5C6AC97638}" destId="{1697F178-B658-4A00-AC31-246D14D29354}" srcOrd="0" destOrd="0" presId="urn:microsoft.com/office/officeart/2018/2/layout/IconVerticalSolidList"/>
    <dgm:cxn modelId="{6CC9419A-090C-4B2D-8087-72BF2B7277D6}" type="presParOf" srcId="{7A3BD2C6-2396-408F-8591-BA5C6AC97638}" destId="{058DF871-388F-4902-8E12-39DDAADF59D7}" srcOrd="1" destOrd="0" presId="urn:microsoft.com/office/officeart/2018/2/layout/IconVerticalSolidList"/>
    <dgm:cxn modelId="{6DECAE21-7FAA-4ADA-8118-96BBFF21338A}" type="presParOf" srcId="{7A3BD2C6-2396-408F-8591-BA5C6AC97638}" destId="{B57A8288-2D77-4520-8FF7-0883F7C562AC}" srcOrd="2" destOrd="0" presId="urn:microsoft.com/office/officeart/2018/2/layout/IconVerticalSolidList"/>
    <dgm:cxn modelId="{A4B57041-6D48-4B02-9887-41C387FD59E9}" type="presParOf" srcId="{7A3BD2C6-2396-408F-8591-BA5C6AC97638}" destId="{62952157-7642-4FF1-8D34-22031ACC5D26}" srcOrd="3" destOrd="0" presId="urn:microsoft.com/office/officeart/2018/2/layout/IconVerticalSolidList"/>
    <dgm:cxn modelId="{2FEA1E73-14BA-47A9-A06B-6FAD11DF62F1}" type="presParOf" srcId="{F4B5DE10-BE28-4E19-9A41-CD3322526E3C}" destId="{2337FEE0-DEF7-4E3E-B185-BD213E966E33}" srcOrd="1" destOrd="0" presId="urn:microsoft.com/office/officeart/2018/2/layout/IconVerticalSolidList"/>
    <dgm:cxn modelId="{1ACEF620-91C3-4224-B8FE-A1DAB63541CA}" type="presParOf" srcId="{F4B5DE10-BE28-4E19-9A41-CD3322526E3C}" destId="{3C58B448-B2E4-4884-9E0B-45775087CC29}" srcOrd="2" destOrd="0" presId="urn:microsoft.com/office/officeart/2018/2/layout/IconVerticalSolidList"/>
    <dgm:cxn modelId="{09EBBFFE-8A3F-48A3-948E-2DE23D095D1F}" type="presParOf" srcId="{3C58B448-B2E4-4884-9E0B-45775087CC29}" destId="{394B7983-BC99-4375-B439-BE1D3CADE8CB}" srcOrd="0" destOrd="0" presId="urn:microsoft.com/office/officeart/2018/2/layout/IconVerticalSolidList"/>
    <dgm:cxn modelId="{D57F7B16-B133-48AB-AB4C-4B074FCC65FB}" type="presParOf" srcId="{3C58B448-B2E4-4884-9E0B-45775087CC29}" destId="{02F7382C-2C33-4DA9-8502-2A9FF7742A18}" srcOrd="1" destOrd="0" presId="urn:microsoft.com/office/officeart/2018/2/layout/IconVerticalSolidList"/>
    <dgm:cxn modelId="{FD326CA5-8EFA-4525-A7C5-BEC999450075}" type="presParOf" srcId="{3C58B448-B2E4-4884-9E0B-45775087CC29}" destId="{74732BA2-F448-4480-816B-B949966E1EDA}" srcOrd="2" destOrd="0" presId="urn:microsoft.com/office/officeart/2018/2/layout/IconVerticalSolidList"/>
    <dgm:cxn modelId="{CCC5AD26-613A-410D-A2D3-7C4E87D407FB}" type="presParOf" srcId="{3C58B448-B2E4-4884-9E0B-45775087CC29}" destId="{BC9FCCA8-74B2-4CCA-B159-2A0CCF2C68F0}" srcOrd="3" destOrd="0" presId="urn:microsoft.com/office/officeart/2018/2/layout/IconVerticalSolidList"/>
    <dgm:cxn modelId="{4CF94EDA-4292-4585-9AA0-64526540E3F6}" type="presParOf" srcId="{F4B5DE10-BE28-4E19-9A41-CD3322526E3C}" destId="{D2ED3463-4624-4408-8129-970082B32B60}" srcOrd="3" destOrd="0" presId="urn:microsoft.com/office/officeart/2018/2/layout/IconVerticalSolidList"/>
    <dgm:cxn modelId="{E51E0A85-EB2A-4676-9067-F4DAD11D3161}" type="presParOf" srcId="{F4B5DE10-BE28-4E19-9A41-CD3322526E3C}" destId="{3F5DBE4C-5CF6-4C22-94D2-8D923ED498C3}" srcOrd="4" destOrd="0" presId="urn:microsoft.com/office/officeart/2018/2/layout/IconVerticalSolidList"/>
    <dgm:cxn modelId="{B7A09AA5-1106-4984-BDF5-8E2E8834E405}" type="presParOf" srcId="{3F5DBE4C-5CF6-4C22-94D2-8D923ED498C3}" destId="{EF00A802-BA28-4377-9A45-599B1BA2E454}" srcOrd="0" destOrd="0" presId="urn:microsoft.com/office/officeart/2018/2/layout/IconVerticalSolidList"/>
    <dgm:cxn modelId="{DB314724-3D96-405C-BAFD-B8B67CA66DCA}" type="presParOf" srcId="{3F5DBE4C-5CF6-4C22-94D2-8D923ED498C3}" destId="{E64C4C7A-DB3B-4255-9860-5D82AB0CE35B}" srcOrd="1" destOrd="0" presId="urn:microsoft.com/office/officeart/2018/2/layout/IconVerticalSolidList"/>
    <dgm:cxn modelId="{46568D27-7C5B-425D-A4E0-8378EA179D28}" type="presParOf" srcId="{3F5DBE4C-5CF6-4C22-94D2-8D923ED498C3}" destId="{1115F744-E1EE-4F82-8794-2C418CFBEC4F}" srcOrd="2" destOrd="0" presId="urn:microsoft.com/office/officeart/2018/2/layout/IconVerticalSolidList"/>
    <dgm:cxn modelId="{35D9273B-98BD-4E70-B1A7-7DDFEF5EC744}" type="presParOf" srcId="{3F5DBE4C-5CF6-4C22-94D2-8D923ED498C3}" destId="{15815747-A899-4CC4-A763-39521D03846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39D2DE-F7D7-4652-83CA-B2EF94C2FE3A}"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en-US"/>
        </a:p>
      </dgm:t>
    </dgm:pt>
    <dgm:pt modelId="{FAC6772C-F849-41E8-9BC6-7757C774D6F5}">
      <dgm:prSet/>
      <dgm:spPr/>
      <dgm:t>
        <a:bodyPr/>
        <a:lstStyle/>
        <a:p>
          <a:r>
            <a:rPr lang="en-US"/>
            <a:t>Since Google is worldwide used product, it would be very hard to look at all the customer segments, as the number would be overwhelmingly large. </a:t>
          </a:r>
        </a:p>
      </dgm:t>
    </dgm:pt>
    <dgm:pt modelId="{8CA52C74-BB36-481F-9135-3F55AA71B2A6}" type="parTrans" cxnId="{94C8502A-6BE9-4E2F-9345-73EB7E003175}">
      <dgm:prSet/>
      <dgm:spPr/>
      <dgm:t>
        <a:bodyPr/>
        <a:lstStyle/>
        <a:p>
          <a:endParaRPr lang="en-US"/>
        </a:p>
      </dgm:t>
    </dgm:pt>
    <dgm:pt modelId="{4B744AF5-6135-46BC-8BB4-A7D82791CF4F}" type="sibTrans" cxnId="{94C8502A-6BE9-4E2F-9345-73EB7E003175}">
      <dgm:prSet/>
      <dgm:spPr/>
      <dgm:t>
        <a:bodyPr/>
        <a:lstStyle/>
        <a:p>
          <a:endParaRPr lang="en-US"/>
        </a:p>
      </dgm:t>
    </dgm:pt>
    <dgm:pt modelId="{435F3F9C-5E43-44C0-BA82-16755F728047}">
      <dgm:prSet/>
      <dgm:spPr/>
      <dgm:t>
        <a:bodyPr/>
        <a:lstStyle/>
        <a:p>
          <a:r>
            <a:rPr lang="en-IN" dirty="0"/>
            <a:t>Let’s have a look at the customer base that we will be focussing on. Majorly the ‘</a:t>
          </a:r>
          <a:r>
            <a:rPr lang="en-IN" i="1" dirty="0"/>
            <a:t>new working people</a:t>
          </a:r>
          <a:r>
            <a:rPr lang="en-IN" dirty="0"/>
            <a:t>’ (who recently started working after their graduation) and ‘</a:t>
          </a:r>
          <a:r>
            <a:rPr lang="en-IN" i="1" dirty="0"/>
            <a:t>college folks</a:t>
          </a:r>
          <a:r>
            <a:rPr lang="en-IN" dirty="0"/>
            <a:t>’</a:t>
          </a:r>
          <a:r>
            <a:rPr lang="en-IN" i="1" dirty="0"/>
            <a:t> </a:t>
          </a:r>
          <a:r>
            <a:rPr lang="en-IN" dirty="0"/>
            <a:t>are the ones who tend to plan trips very often, so I’d like to lay emphasis on these sections to narrow down the problem scope.</a:t>
          </a:r>
          <a:endParaRPr lang="en-US" dirty="0"/>
        </a:p>
      </dgm:t>
    </dgm:pt>
    <dgm:pt modelId="{7D2178AE-A40D-415E-8B40-A7DA9961BE6F}" type="parTrans" cxnId="{F69C6071-2481-4974-AC28-2E21227B3F3D}">
      <dgm:prSet/>
      <dgm:spPr/>
      <dgm:t>
        <a:bodyPr/>
        <a:lstStyle/>
        <a:p>
          <a:endParaRPr lang="en-US"/>
        </a:p>
      </dgm:t>
    </dgm:pt>
    <dgm:pt modelId="{BD504879-155C-4B45-89F2-322574B440D6}" type="sibTrans" cxnId="{F69C6071-2481-4974-AC28-2E21227B3F3D}">
      <dgm:prSet/>
      <dgm:spPr/>
      <dgm:t>
        <a:bodyPr/>
        <a:lstStyle/>
        <a:p>
          <a:endParaRPr lang="en-US"/>
        </a:p>
      </dgm:t>
    </dgm:pt>
    <dgm:pt modelId="{89E1F164-B4AA-403F-A4F8-6D1189105B23}">
      <dgm:prSet/>
      <dgm:spPr/>
      <dgm:t>
        <a:bodyPr/>
        <a:lstStyle/>
        <a:p>
          <a:r>
            <a:rPr lang="en-IN" dirty="0"/>
            <a:t>Other sections like, experienced professionals and elderly are not considered as from personal experience, I can be sure that these section of people tend to travel a lot less, and whenever they do, it is mainly with their families only, so using Google Meet there is somewhat redundant.</a:t>
          </a:r>
          <a:endParaRPr lang="en-US" dirty="0"/>
        </a:p>
      </dgm:t>
    </dgm:pt>
    <dgm:pt modelId="{98641596-14A4-47B2-A65B-57AD597EE620}" type="parTrans" cxnId="{547A2606-BE20-4076-A095-77C9EFDC6666}">
      <dgm:prSet/>
      <dgm:spPr/>
      <dgm:t>
        <a:bodyPr/>
        <a:lstStyle/>
        <a:p>
          <a:endParaRPr lang="en-US"/>
        </a:p>
      </dgm:t>
    </dgm:pt>
    <dgm:pt modelId="{62C58ED8-B3A8-4B55-AD55-2D8B60B9E8E8}" type="sibTrans" cxnId="{547A2606-BE20-4076-A095-77C9EFDC6666}">
      <dgm:prSet/>
      <dgm:spPr/>
      <dgm:t>
        <a:bodyPr/>
        <a:lstStyle/>
        <a:p>
          <a:endParaRPr lang="en-US"/>
        </a:p>
      </dgm:t>
    </dgm:pt>
    <dgm:pt modelId="{B5EC61DF-68E8-B040-9CF6-C3FC5825A28C}" type="pres">
      <dgm:prSet presAssocID="{F739D2DE-F7D7-4652-83CA-B2EF94C2FE3A}" presName="outerComposite" presStyleCnt="0">
        <dgm:presLayoutVars>
          <dgm:chMax val="5"/>
          <dgm:dir/>
          <dgm:resizeHandles val="exact"/>
        </dgm:presLayoutVars>
      </dgm:prSet>
      <dgm:spPr/>
    </dgm:pt>
    <dgm:pt modelId="{5C751D8F-21DC-B14E-BFB3-A6335BD9DFEB}" type="pres">
      <dgm:prSet presAssocID="{F739D2DE-F7D7-4652-83CA-B2EF94C2FE3A}" presName="dummyMaxCanvas" presStyleCnt="0">
        <dgm:presLayoutVars/>
      </dgm:prSet>
      <dgm:spPr/>
    </dgm:pt>
    <dgm:pt modelId="{71D61889-441B-304B-BC6A-39FD078B92FF}" type="pres">
      <dgm:prSet presAssocID="{F739D2DE-F7D7-4652-83CA-B2EF94C2FE3A}" presName="ThreeNodes_1" presStyleLbl="node1" presStyleIdx="0" presStyleCnt="3">
        <dgm:presLayoutVars>
          <dgm:bulletEnabled val="1"/>
        </dgm:presLayoutVars>
      </dgm:prSet>
      <dgm:spPr/>
    </dgm:pt>
    <dgm:pt modelId="{9D6F5865-D287-5143-879B-D8AC029E5CC6}" type="pres">
      <dgm:prSet presAssocID="{F739D2DE-F7D7-4652-83CA-B2EF94C2FE3A}" presName="ThreeNodes_2" presStyleLbl="node1" presStyleIdx="1" presStyleCnt="3">
        <dgm:presLayoutVars>
          <dgm:bulletEnabled val="1"/>
        </dgm:presLayoutVars>
      </dgm:prSet>
      <dgm:spPr/>
    </dgm:pt>
    <dgm:pt modelId="{BBDA91E3-7654-3546-9314-A70EB68D9059}" type="pres">
      <dgm:prSet presAssocID="{F739D2DE-F7D7-4652-83CA-B2EF94C2FE3A}" presName="ThreeNodes_3" presStyleLbl="node1" presStyleIdx="2" presStyleCnt="3">
        <dgm:presLayoutVars>
          <dgm:bulletEnabled val="1"/>
        </dgm:presLayoutVars>
      </dgm:prSet>
      <dgm:spPr/>
    </dgm:pt>
    <dgm:pt modelId="{57AD044E-8971-3043-9AF8-81411A7BE0EB}" type="pres">
      <dgm:prSet presAssocID="{F739D2DE-F7D7-4652-83CA-B2EF94C2FE3A}" presName="ThreeConn_1-2" presStyleLbl="fgAccFollowNode1" presStyleIdx="0" presStyleCnt="2">
        <dgm:presLayoutVars>
          <dgm:bulletEnabled val="1"/>
        </dgm:presLayoutVars>
      </dgm:prSet>
      <dgm:spPr/>
    </dgm:pt>
    <dgm:pt modelId="{3D824B62-1DD7-C843-8544-FCA86816FD3B}" type="pres">
      <dgm:prSet presAssocID="{F739D2DE-F7D7-4652-83CA-B2EF94C2FE3A}" presName="ThreeConn_2-3" presStyleLbl="fgAccFollowNode1" presStyleIdx="1" presStyleCnt="2">
        <dgm:presLayoutVars>
          <dgm:bulletEnabled val="1"/>
        </dgm:presLayoutVars>
      </dgm:prSet>
      <dgm:spPr/>
    </dgm:pt>
    <dgm:pt modelId="{37BD6430-A141-C849-B510-6BD989071C62}" type="pres">
      <dgm:prSet presAssocID="{F739D2DE-F7D7-4652-83CA-B2EF94C2FE3A}" presName="ThreeNodes_1_text" presStyleLbl="node1" presStyleIdx="2" presStyleCnt="3">
        <dgm:presLayoutVars>
          <dgm:bulletEnabled val="1"/>
        </dgm:presLayoutVars>
      </dgm:prSet>
      <dgm:spPr/>
    </dgm:pt>
    <dgm:pt modelId="{A6CF988C-9283-0D42-96F5-8BD946DF1186}" type="pres">
      <dgm:prSet presAssocID="{F739D2DE-F7D7-4652-83CA-B2EF94C2FE3A}" presName="ThreeNodes_2_text" presStyleLbl="node1" presStyleIdx="2" presStyleCnt="3">
        <dgm:presLayoutVars>
          <dgm:bulletEnabled val="1"/>
        </dgm:presLayoutVars>
      </dgm:prSet>
      <dgm:spPr/>
    </dgm:pt>
    <dgm:pt modelId="{447ABB8C-A86B-CE49-8701-4C1E6ED54FAC}" type="pres">
      <dgm:prSet presAssocID="{F739D2DE-F7D7-4652-83CA-B2EF94C2FE3A}" presName="ThreeNodes_3_text" presStyleLbl="node1" presStyleIdx="2" presStyleCnt="3">
        <dgm:presLayoutVars>
          <dgm:bulletEnabled val="1"/>
        </dgm:presLayoutVars>
      </dgm:prSet>
      <dgm:spPr/>
    </dgm:pt>
  </dgm:ptLst>
  <dgm:cxnLst>
    <dgm:cxn modelId="{65AD6502-EBE6-074E-98BB-10CD761B5DD1}" type="presOf" srcId="{FAC6772C-F849-41E8-9BC6-7757C774D6F5}" destId="{71D61889-441B-304B-BC6A-39FD078B92FF}" srcOrd="0" destOrd="0" presId="urn:microsoft.com/office/officeart/2005/8/layout/vProcess5"/>
    <dgm:cxn modelId="{547A2606-BE20-4076-A095-77C9EFDC6666}" srcId="{F739D2DE-F7D7-4652-83CA-B2EF94C2FE3A}" destId="{89E1F164-B4AA-403F-A4F8-6D1189105B23}" srcOrd="2" destOrd="0" parTransId="{98641596-14A4-47B2-A65B-57AD597EE620}" sibTransId="{62C58ED8-B3A8-4B55-AD55-2D8B60B9E8E8}"/>
    <dgm:cxn modelId="{DF4DD00C-CC40-614C-8D15-8D904BFBDCE2}" type="presOf" srcId="{F739D2DE-F7D7-4652-83CA-B2EF94C2FE3A}" destId="{B5EC61DF-68E8-B040-9CF6-C3FC5825A28C}" srcOrd="0" destOrd="0" presId="urn:microsoft.com/office/officeart/2005/8/layout/vProcess5"/>
    <dgm:cxn modelId="{977E4E1E-DA31-D544-A5DF-8A38E77EE54C}" type="presOf" srcId="{435F3F9C-5E43-44C0-BA82-16755F728047}" destId="{9D6F5865-D287-5143-879B-D8AC029E5CC6}" srcOrd="0" destOrd="0" presId="urn:microsoft.com/office/officeart/2005/8/layout/vProcess5"/>
    <dgm:cxn modelId="{D5702123-1AD9-AC4F-8866-501A47180A2B}" type="presOf" srcId="{435F3F9C-5E43-44C0-BA82-16755F728047}" destId="{A6CF988C-9283-0D42-96F5-8BD946DF1186}" srcOrd="1" destOrd="0" presId="urn:microsoft.com/office/officeart/2005/8/layout/vProcess5"/>
    <dgm:cxn modelId="{54B58524-5B59-0E47-B163-3910F6A3665C}" type="presOf" srcId="{89E1F164-B4AA-403F-A4F8-6D1189105B23}" destId="{BBDA91E3-7654-3546-9314-A70EB68D9059}" srcOrd="0" destOrd="0" presId="urn:microsoft.com/office/officeart/2005/8/layout/vProcess5"/>
    <dgm:cxn modelId="{94C8502A-6BE9-4E2F-9345-73EB7E003175}" srcId="{F739D2DE-F7D7-4652-83CA-B2EF94C2FE3A}" destId="{FAC6772C-F849-41E8-9BC6-7757C774D6F5}" srcOrd="0" destOrd="0" parTransId="{8CA52C74-BB36-481F-9135-3F55AA71B2A6}" sibTransId="{4B744AF5-6135-46BC-8BB4-A7D82791CF4F}"/>
    <dgm:cxn modelId="{6545834E-4984-0B45-8CDE-4656B42505FB}" type="presOf" srcId="{89E1F164-B4AA-403F-A4F8-6D1189105B23}" destId="{447ABB8C-A86B-CE49-8701-4C1E6ED54FAC}" srcOrd="1" destOrd="0" presId="urn:microsoft.com/office/officeart/2005/8/layout/vProcess5"/>
    <dgm:cxn modelId="{5493735A-1AEA-874F-8251-1F39A6C557D4}" type="presOf" srcId="{BD504879-155C-4B45-89F2-322574B440D6}" destId="{3D824B62-1DD7-C843-8544-FCA86816FD3B}" srcOrd="0" destOrd="0" presId="urn:microsoft.com/office/officeart/2005/8/layout/vProcess5"/>
    <dgm:cxn modelId="{F69C6071-2481-4974-AC28-2E21227B3F3D}" srcId="{F739D2DE-F7D7-4652-83CA-B2EF94C2FE3A}" destId="{435F3F9C-5E43-44C0-BA82-16755F728047}" srcOrd="1" destOrd="0" parTransId="{7D2178AE-A40D-415E-8B40-A7DA9961BE6F}" sibTransId="{BD504879-155C-4B45-89F2-322574B440D6}"/>
    <dgm:cxn modelId="{71A58793-D739-0D4F-AC2E-50E0B29096E1}" type="presOf" srcId="{FAC6772C-F849-41E8-9BC6-7757C774D6F5}" destId="{37BD6430-A141-C849-B510-6BD989071C62}" srcOrd="1" destOrd="0" presId="urn:microsoft.com/office/officeart/2005/8/layout/vProcess5"/>
    <dgm:cxn modelId="{66869C9E-6CC7-0244-A0F2-8244E6F516DB}" type="presOf" srcId="{4B744AF5-6135-46BC-8BB4-A7D82791CF4F}" destId="{57AD044E-8971-3043-9AF8-81411A7BE0EB}" srcOrd="0" destOrd="0" presId="urn:microsoft.com/office/officeart/2005/8/layout/vProcess5"/>
    <dgm:cxn modelId="{05742CCB-9E20-5A48-86A5-BD5C38189614}" type="presParOf" srcId="{B5EC61DF-68E8-B040-9CF6-C3FC5825A28C}" destId="{5C751D8F-21DC-B14E-BFB3-A6335BD9DFEB}" srcOrd="0" destOrd="0" presId="urn:microsoft.com/office/officeart/2005/8/layout/vProcess5"/>
    <dgm:cxn modelId="{59259B65-ABB5-DE49-BE97-A9A74D267859}" type="presParOf" srcId="{B5EC61DF-68E8-B040-9CF6-C3FC5825A28C}" destId="{71D61889-441B-304B-BC6A-39FD078B92FF}" srcOrd="1" destOrd="0" presId="urn:microsoft.com/office/officeart/2005/8/layout/vProcess5"/>
    <dgm:cxn modelId="{CA1E0F33-0997-2643-91FD-49606FB5DAAD}" type="presParOf" srcId="{B5EC61DF-68E8-B040-9CF6-C3FC5825A28C}" destId="{9D6F5865-D287-5143-879B-D8AC029E5CC6}" srcOrd="2" destOrd="0" presId="urn:microsoft.com/office/officeart/2005/8/layout/vProcess5"/>
    <dgm:cxn modelId="{A8D4B54E-BA39-DF47-AB2A-23768CC1F225}" type="presParOf" srcId="{B5EC61DF-68E8-B040-9CF6-C3FC5825A28C}" destId="{BBDA91E3-7654-3546-9314-A70EB68D9059}" srcOrd="3" destOrd="0" presId="urn:microsoft.com/office/officeart/2005/8/layout/vProcess5"/>
    <dgm:cxn modelId="{9C259E68-EF3E-1841-8845-9F06415EB00B}" type="presParOf" srcId="{B5EC61DF-68E8-B040-9CF6-C3FC5825A28C}" destId="{57AD044E-8971-3043-9AF8-81411A7BE0EB}" srcOrd="4" destOrd="0" presId="urn:microsoft.com/office/officeart/2005/8/layout/vProcess5"/>
    <dgm:cxn modelId="{E2A90934-AE7B-F944-91A5-2A01403B7CBF}" type="presParOf" srcId="{B5EC61DF-68E8-B040-9CF6-C3FC5825A28C}" destId="{3D824B62-1DD7-C843-8544-FCA86816FD3B}" srcOrd="5" destOrd="0" presId="urn:microsoft.com/office/officeart/2005/8/layout/vProcess5"/>
    <dgm:cxn modelId="{0AEB8666-BD1D-DE41-956F-2FAEBB5F20D0}" type="presParOf" srcId="{B5EC61DF-68E8-B040-9CF6-C3FC5825A28C}" destId="{37BD6430-A141-C849-B510-6BD989071C62}" srcOrd="6" destOrd="0" presId="urn:microsoft.com/office/officeart/2005/8/layout/vProcess5"/>
    <dgm:cxn modelId="{3FF57A9E-3755-A743-A894-CCB6169A2E3D}" type="presParOf" srcId="{B5EC61DF-68E8-B040-9CF6-C3FC5825A28C}" destId="{A6CF988C-9283-0D42-96F5-8BD946DF1186}" srcOrd="7" destOrd="0" presId="urn:microsoft.com/office/officeart/2005/8/layout/vProcess5"/>
    <dgm:cxn modelId="{2F7EEEE2-5BFF-7C47-8C80-55DC1DE97F9B}" type="presParOf" srcId="{B5EC61DF-68E8-B040-9CF6-C3FC5825A28C}" destId="{447ABB8C-A86B-CE49-8701-4C1E6ED54FAC}"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C56F08-0F6B-436F-BCBD-B85524EA8EA1}" type="doc">
      <dgm:prSet loTypeId="urn:microsoft.com/office/officeart/2018/2/layout/IconLabelDescriptionList" loCatId="icon" qsTypeId="urn:microsoft.com/office/officeart/2005/8/quickstyle/simple1" qsCatId="simple" csTypeId="urn:microsoft.com/office/officeart/2018/5/colors/Iconchunking_neutralbg_accent6_2" csCatId="accent6" phldr="1"/>
      <dgm:spPr/>
      <dgm:t>
        <a:bodyPr/>
        <a:lstStyle/>
        <a:p>
          <a:endParaRPr lang="en-US"/>
        </a:p>
      </dgm:t>
    </dgm:pt>
    <dgm:pt modelId="{ECD454FB-D539-4150-8E63-82045A6A6B47}">
      <dgm:prSet/>
      <dgm:spPr/>
      <dgm:t>
        <a:bodyPr/>
        <a:lstStyle/>
        <a:p>
          <a:pPr algn="just">
            <a:defRPr b="1"/>
          </a:pPr>
          <a:r>
            <a:rPr lang="en-US" dirty="0"/>
            <a:t>Let’s focus mainly on the trip planning aspect of this scenario, forget about the video call. If I were to plan a trip, I’d like to have:</a:t>
          </a:r>
        </a:p>
      </dgm:t>
    </dgm:pt>
    <dgm:pt modelId="{86221438-ECFE-4734-A511-AB28742F6883}" type="parTrans" cxnId="{82BFBC5D-7FB5-4047-97EF-4263AE1BF53A}">
      <dgm:prSet/>
      <dgm:spPr/>
      <dgm:t>
        <a:bodyPr/>
        <a:lstStyle/>
        <a:p>
          <a:endParaRPr lang="en-US"/>
        </a:p>
      </dgm:t>
    </dgm:pt>
    <dgm:pt modelId="{438154CD-AA36-4AC5-8D7C-7DA5A6DE1C20}" type="sibTrans" cxnId="{82BFBC5D-7FB5-4047-97EF-4263AE1BF53A}">
      <dgm:prSet/>
      <dgm:spPr/>
      <dgm:t>
        <a:bodyPr/>
        <a:lstStyle/>
        <a:p>
          <a:endParaRPr lang="en-US"/>
        </a:p>
      </dgm:t>
    </dgm:pt>
    <dgm:pt modelId="{3FA4CF6F-6F8A-42AA-AE4E-7893CFE9133C}">
      <dgm:prSet/>
      <dgm:spPr/>
      <dgm:t>
        <a:bodyPr/>
        <a:lstStyle/>
        <a:p>
          <a:pPr>
            <a:buFont typeface="Arial" panose="020B0604020202020204" pitchFamily="34" charset="0"/>
            <a:buChar char="•"/>
          </a:pPr>
          <a:r>
            <a:rPr lang="en-US"/>
            <a:t>A list of places that I wish to visit</a:t>
          </a:r>
        </a:p>
      </dgm:t>
    </dgm:pt>
    <dgm:pt modelId="{5E5C57A8-B0DC-4714-A30F-C36824BC8E94}" type="parTrans" cxnId="{E423E3B8-E741-4C1E-A390-F777459E3F8A}">
      <dgm:prSet/>
      <dgm:spPr/>
      <dgm:t>
        <a:bodyPr/>
        <a:lstStyle/>
        <a:p>
          <a:endParaRPr lang="en-US"/>
        </a:p>
      </dgm:t>
    </dgm:pt>
    <dgm:pt modelId="{196394FD-EFB6-4B77-8E85-FD93F7B7FF7E}" type="sibTrans" cxnId="{E423E3B8-E741-4C1E-A390-F777459E3F8A}">
      <dgm:prSet/>
      <dgm:spPr/>
      <dgm:t>
        <a:bodyPr/>
        <a:lstStyle/>
        <a:p>
          <a:endParaRPr lang="en-US"/>
        </a:p>
      </dgm:t>
    </dgm:pt>
    <dgm:pt modelId="{24759BF6-ED85-485C-8F25-45A287D4667F}">
      <dgm:prSet/>
      <dgm:spPr/>
      <dgm:t>
        <a:bodyPr/>
        <a:lstStyle/>
        <a:p>
          <a:pPr>
            <a:buFont typeface="Arial" panose="020B0604020202020204" pitchFamily="34" charset="0"/>
            <a:buChar char="•"/>
          </a:pPr>
          <a:r>
            <a:rPr lang="en-US"/>
            <a:t>Best time to visit that place, what kind of clothes do I need to pack</a:t>
          </a:r>
        </a:p>
      </dgm:t>
    </dgm:pt>
    <dgm:pt modelId="{3D232C48-C187-4108-BA2C-D33A08E14281}" type="parTrans" cxnId="{A3D848BD-0603-4FFB-BE8E-262240B1614B}">
      <dgm:prSet/>
      <dgm:spPr/>
      <dgm:t>
        <a:bodyPr/>
        <a:lstStyle/>
        <a:p>
          <a:endParaRPr lang="en-US"/>
        </a:p>
      </dgm:t>
    </dgm:pt>
    <dgm:pt modelId="{512B20EA-3CE5-4738-BE12-D15AF4E6B794}" type="sibTrans" cxnId="{A3D848BD-0603-4FFB-BE8E-262240B1614B}">
      <dgm:prSet/>
      <dgm:spPr/>
      <dgm:t>
        <a:bodyPr/>
        <a:lstStyle/>
        <a:p>
          <a:endParaRPr lang="en-US"/>
        </a:p>
      </dgm:t>
    </dgm:pt>
    <dgm:pt modelId="{BA5ABC99-2683-4394-B3E9-0EEBFD6C7461}">
      <dgm:prSet/>
      <dgm:spPr/>
      <dgm:t>
        <a:bodyPr/>
        <a:lstStyle/>
        <a:p>
          <a:pPr>
            <a:buFont typeface="Arial" panose="020B0604020202020204" pitchFamily="34" charset="0"/>
            <a:buChar char="•"/>
          </a:pPr>
          <a:r>
            <a:rPr lang="en-US"/>
            <a:t>The route I’ll have to take to get there</a:t>
          </a:r>
        </a:p>
      </dgm:t>
    </dgm:pt>
    <dgm:pt modelId="{DA2FEA3B-E960-46CB-971C-23B4DE144E43}" type="parTrans" cxnId="{35546A5D-BB68-4EA2-A5D4-01AAEE4B2255}">
      <dgm:prSet/>
      <dgm:spPr/>
      <dgm:t>
        <a:bodyPr/>
        <a:lstStyle/>
        <a:p>
          <a:endParaRPr lang="en-US"/>
        </a:p>
      </dgm:t>
    </dgm:pt>
    <dgm:pt modelId="{5F3F3A7F-1528-4182-A7D7-B0329D082B66}" type="sibTrans" cxnId="{35546A5D-BB68-4EA2-A5D4-01AAEE4B2255}">
      <dgm:prSet/>
      <dgm:spPr/>
      <dgm:t>
        <a:bodyPr/>
        <a:lstStyle/>
        <a:p>
          <a:endParaRPr lang="en-US"/>
        </a:p>
      </dgm:t>
    </dgm:pt>
    <dgm:pt modelId="{90F6D687-7505-47E9-B616-202EE8E2FE2E}">
      <dgm:prSet/>
      <dgm:spPr/>
      <dgm:t>
        <a:bodyPr/>
        <a:lstStyle/>
        <a:p>
          <a:pPr>
            <a:buFont typeface="Arial" panose="020B0604020202020204" pitchFamily="34" charset="0"/>
            <a:buChar char="•"/>
          </a:pPr>
          <a:r>
            <a:rPr lang="en-US"/>
            <a:t>An itinerary basically.</a:t>
          </a:r>
        </a:p>
      </dgm:t>
    </dgm:pt>
    <dgm:pt modelId="{2F9E7183-4694-4F1E-BA30-7620ABF83193}" type="parTrans" cxnId="{36D4A3BC-4889-48AE-8E30-9B89BF7B580C}">
      <dgm:prSet/>
      <dgm:spPr/>
      <dgm:t>
        <a:bodyPr/>
        <a:lstStyle/>
        <a:p>
          <a:endParaRPr lang="en-US"/>
        </a:p>
      </dgm:t>
    </dgm:pt>
    <dgm:pt modelId="{0A00A27C-FEDD-424D-A2C8-0B4352CEC1B7}" type="sibTrans" cxnId="{36D4A3BC-4889-48AE-8E30-9B89BF7B580C}">
      <dgm:prSet/>
      <dgm:spPr/>
      <dgm:t>
        <a:bodyPr/>
        <a:lstStyle/>
        <a:p>
          <a:endParaRPr lang="en-US"/>
        </a:p>
      </dgm:t>
    </dgm:pt>
    <dgm:pt modelId="{88C25700-BBAF-446F-B983-C158F2AD1FF4}">
      <dgm:prSet/>
      <dgm:spPr/>
      <dgm:t>
        <a:bodyPr/>
        <a:lstStyle/>
        <a:p>
          <a:pPr algn="just">
            <a:defRPr b="1"/>
          </a:pPr>
          <a:r>
            <a:rPr lang="en-US" dirty="0"/>
            <a:t>A way the route issue can be solved is by integrating another one of Google’s products here, yes you guessed it right! Google Maps. Having Google Maps at our disposal within the video call will save a lot of time lost between switching, minimizing the meet, getting a perfect view between the 2 apps, etc.</a:t>
          </a:r>
        </a:p>
      </dgm:t>
    </dgm:pt>
    <dgm:pt modelId="{BB73428B-B31A-4814-8259-3CA61E874E2A}" type="parTrans" cxnId="{702B8925-4F0E-449A-A668-636C78DAEA1A}">
      <dgm:prSet/>
      <dgm:spPr/>
      <dgm:t>
        <a:bodyPr/>
        <a:lstStyle/>
        <a:p>
          <a:endParaRPr lang="en-US"/>
        </a:p>
      </dgm:t>
    </dgm:pt>
    <dgm:pt modelId="{553EED6E-F68C-49D8-B875-80FDD8C38C4D}" type="sibTrans" cxnId="{702B8925-4F0E-449A-A668-636C78DAEA1A}">
      <dgm:prSet/>
      <dgm:spPr/>
      <dgm:t>
        <a:bodyPr/>
        <a:lstStyle/>
        <a:p>
          <a:endParaRPr lang="en-US"/>
        </a:p>
      </dgm:t>
    </dgm:pt>
    <dgm:pt modelId="{4F7D49AA-3CAC-4C80-9089-B19121AD73A7}" type="pres">
      <dgm:prSet presAssocID="{CDC56F08-0F6B-436F-BCBD-B85524EA8EA1}" presName="root" presStyleCnt="0">
        <dgm:presLayoutVars>
          <dgm:dir/>
          <dgm:resizeHandles val="exact"/>
        </dgm:presLayoutVars>
      </dgm:prSet>
      <dgm:spPr/>
    </dgm:pt>
    <dgm:pt modelId="{35DE6992-F18B-4392-AB3D-4BC1C24B98A3}" type="pres">
      <dgm:prSet presAssocID="{ECD454FB-D539-4150-8E63-82045A6A6B47}" presName="compNode" presStyleCnt="0"/>
      <dgm:spPr/>
    </dgm:pt>
    <dgm:pt modelId="{5757D338-E728-4C94-9934-9980AFEEDFC1}" type="pres">
      <dgm:prSet presAssocID="{ECD454FB-D539-4150-8E63-82045A6A6B4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p with pin"/>
        </a:ext>
      </dgm:extLst>
    </dgm:pt>
    <dgm:pt modelId="{29141AC7-8195-4E57-8021-C251116BBA77}" type="pres">
      <dgm:prSet presAssocID="{ECD454FB-D539-4150-8E63-82045A6A6B47}" presName="iconSpace" presStyleCnt="0"/>
      <dgm:spPr/>
    </dgm:pt>
    <dgm:pt modelId="{88B01313-7DED-4C62-92E2-F580AC703D15}" type="pres">
      <dgm:prSet presAssocID="{ECD454FB-D539-4150-8E63-82045A6A6B47}" presName="parTx" presStyleLbl="revTx" presStyleIdx="0" presStyleCnt="4">
        <dgm:presLayoutVars>
          <dgm:chMax val="0"/>
          <dgm:chPref val="0"/>
        </dgm:presLayoutVars>
      </dgm:prSet>
      <dgm:spPr/>
    </dgm:pt>
    <dgm:pt modelId="{7E7D37FF-325A-49FE-AF08-7F05F3B38704}" type="pres">
      <dgm:prSet presAssocID="{ECD454FB-D539-4150-8E63-82045A6A6B47}" presName="txSpace" presStyleCnt="0"/>
      <dgm:spPr/>
    </dgm:pt>
    <dgm:pt modelId="{FC7D7AC0-13F4-48C6-B18D-D89D1B3CC818}" type="pres">
      <dgm:prSet presAssocID="{ECD454FB-D539-4150-8E63-82045A6A6B47}" presName="desTx" presStyleLbl="revTx" presStyleIdx="1" presStyleCnt="4" custLinFactY="-5639" custLinFactNeighborX="855" custLinFactNeighborY="-100000">
        <dgm:presLayoutVars/>
      </dgm:prSet>
      <dgm:spPr/>
    </dgm:pt>
    <dgm:pt modelId="{BAECD4A4-2E57-44BA-B1A6-FF67498F5CCF}" type="pres">
      <dgm:prSet presAssocID="{438154CD-AA36-4AC5-8D7C-7DA5A6DE1C20}" presName="sibTrans" presStyleCnt="0"/>
      <dgm:spPr/>
    </dgm:pt>
    <dgm:pt modelId="{8A2DD8E2-CE6C-469A-B7E0-B1B634870C01}" type="pres">
      <dgm:prSet presAssocID="{88C25700-BBAF-446F-B983-C158F2AD1FF4}" presName="compNode" presStyleCnt="0"/>
      <dgm:spPr/>
    </dgm:pt>
    <dgm:pt modelId="{538654E0-ADF7-42ED-BB9F-4D81C4FBB6F5}" type="pres">
      <dgm:prSet presAssocID="{88C25700-BBAF-446F-B983-C158F2AD1FF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rker"/>
        </a:ext>
      </dgm:extLst>
    </dgm:pt>
    <dgm:pt modelId="{769DE4A3-ACA9-4F9B-803F-405AB90E7232}" type="pres">
      <dgm:prSet presAssocID="{88C25700-BBAF-446F-B983-C158F2AD1FF4}" presName="iconSpace" presStyleCnt="0"/>
      <dgm:spPr/>
    </dgm:pt>
    <dgm:pt modelId="{17D87BF0-0FDE-4172-B36F-C7668584B09F}" type="pres">
      <dgm:prSet presAssocID="{88C25700-BBAF-446F-B983-C158F2AD1FF4}" presName="parTx" presStyleLbl="revTx" presStyleIdx="2" presStyleCnt="4">
        <dgm:presLayoutVars>
          <dgm:chMax val="0"/>
          <dgm:chPref val="0"/>
        </dgm:presLayoutVars>
      </dgm:prSet>
      <dgm:spPr/>
    </dgm:pt>
    <dgm:pt modelId="{C3BF6159-180B-4EB2-91A4-81C5FA1C4053}" type="pres">
      <dgm:prSet presAssocID="{88C25700-BBAF-446F-B983-C158F2AD1FF4}" presName="txSpace" presStyleCnt="0"/>
      <dgm:spPr/>
    </dgm:pt>
    <dgm:pt modelId="{BA8ADAF9-0859-4486-AD95-A881708269FC}" type="pres">
      <dgm:prSet presAssocID="{88C25700-BBAF-446F-B983-C158F2AD1FF4}" presName="desTx" presStyleLbl="revTx" presStyleIdx="3" presStyleCnt="4">
        <dgm:presLayoutVars/>
      </dgm:prSet>
      <dgm:spPr/>
    </dgm:pt>
  </dgm:ptLst>
  <dgm:cxnLst>
    <dgm:cxn modelId="{65DDFF00-578F-420D-A394-A5B7056B0796}" type="presOf" srcId="{24759BF6-ED85-485C-8F25-45A287D4667F}" destId="{FC7D7AC0-13F4-48C6-B18D-D89D1B3CC818}" srcOrd="0" destOrd="1" presId="urn:microsoft.com/office/officeart/2018/2/layout/IconLabelDescriptionList"/>
    <dgm:cxn modelId="{702B8925-4F0E-449A-A668-636C78DAEA1A}" srcId="{CDC56F08-0F6B-436F-BCBD-B85524EA8EA1}" destId="{88C25700-BBAF-446F-B983-C158F2AD1FF4}" srcOrd="1" destOrd="0" parTransId="{BB73428B-B31A-4814-8259-3CA61E874E2A}" sibTransId="{553EED6E-F68C-49D8-B875-80FDD8C38C4D}"/>
    <dgm:cxn modelId="{0C57344B-5006-45C3-9F61-D19C37B32137}" type="presOf" srcId="{3FA4CF6F-6F8A-42AA-AE4E-7893CFE9133C}" destId="{FC7D7AC0-13F4-48C6-B18D-D89D1B3CC818}" srcOrd="0" destOrd="0" presId="urn:microsoft.com/office/officeart/2018/2/layout/IconLabelDescriptionList"/>
    <dgm:cxn modelId="{35546A5D-BB68-4EA2-A5D4-01AAEE4B2255}" srcId="{ECD454FB-D539-4150-8E63-82045A6A6B47}" destId="{BA5ABC99-2683-4394-B3E9-0EEBFD6C7461}" srcOrd="2" destOrd="0" parTransId="{DA2FEA3B-E960-46CB-971C-23B4DE144E43}" sibTransId="{5F3F3A7F-1528-4182-A7D7-B0329D082B66}"/>
    <dgm:cxn modelId="{82BFBC5D-7FB5-4047-97EF-4263AE1BF53A}" srcId="{CDC56F08-0F6B-436F-BCBD-B85524EA8EA1}" destId="{ECD454FB-D539-4150-8E63-82045A6A6B47}" srcOrd="0" destOrd="0" parTransId="{86221438-ECFE-4734-A511-AB28742F6883}" sibTransId="{438154CD-AA36-4AC5-8D7C-7DA5A6DE1C20}"/>
    <dgm:cxn modelId="{787B1F6D-7A11-424F-A566-35A1B97F1199}" type="presOf" srcId="{88C25700-BBAF-446F-B983-C158F2AD1FF4}" destId="{17D87BF0-0FDE-4172-B36F-C7668584B09F}" srcOrd="0" destOrd="0" presId="urn:microsoft.com/office/officeart/2018/2/layout/IconLabelDescriptionList"/>
    <dgm:cxn modelId="{2A1B9875-76ED-4463-81E2-5F209D230280}" type="presOf" srcId="{90F6D687-7505-47E9-B616-202EE8E2FE2E}" destId="{FC7D7AC0-13F4-48C6-B18D-D89D1B3CC818}" srcOrd="0" destOrd="3" presId="urn:microsoft.com/office/officeart/2018/2/layout/IconLabelDescriptionList"/>
    <dgm:cxn modelId="{91A780A4-24EE-4A38-B268-22B78CEB0DC4}" type="presOf" srcId="{BA5ABC99-2683-4394-B3E9-0EEBFD6C7461}" destId="{FC7D7AC0-13F4-48C6-B18D-D89D1B3CC818}" srcOrd="0" destOrd="2" presId="urn:microsoft.com/office/officeart/2018/2/layout/IconLabelDescriptionList"/>
    <dgm:cxn modelId="{E423E3B8-E741-4C1E-A390-F777459E3F8A}" srcId="{ECD454FB-D539-4150-8E63-82045A6A6B47}" destId="{3FA4CF6F-6F8A-42AA-AE4E-7893CFE9133C}" srcOrd="0" destOrd="0" parTransId="{5E5C57A8-B0DC-4714-A30F-C36824BC8E94}" sibTransId="{196394FD-EFB6-4B77-8E85-FD93F7B7FF7E}"/>
    <dgm:cxn modelId="{197A29BB-1987-4F5D-9834-45421C1D81A2}" type="presOf" srcId="{CDC56F08-0F6B-436F-BCBD-B85524EA8EA1}" destId="{4F7D49AA-3CAC-4C80-9089-B19121AD73A7}" srcOrd="0" destOrd="0" presId="urn:microsoft.com/office/officeart/2018/2/layout/IconLabelDescriptionList"/>
    <dgm:cxn modelId="{36D4A3BC-4889-48AE-8E30-9B89BF7B580C}" srcId="{ECD454FB-D539-4150-8E63-82045A6A6B47}" destId="{90F6D687-7505-47E9-B616-202EE8E2FE2E}" srcOrd="3" destOrd="0" parTransId="{2F9E7183-4694-4F1E-BA30-7620ABF83193}" sibTransId="{0A00A27C-FEDD-424D-A2C8-0B4352CEC1B7}"/>
    <dgm:cxn modelId="{A3D848BD-0603-4FFB-BE8E-262240B1614B}" srcId="{ECD454FB-D539-4150-8E63-82045A6A6B47}" destId="{24759BF6-ED85-485C-8F25-45A287D4667F}" srcOrd="1" destOrd="0" parTransId="{3D232C48-C187-4108-BA2C-D33A08E14281}" sibTransId="{512B20EA-3CE5-4738-BE12-D15AF4E6B794}"/>
    <dgm:cxn modelId="{BC8CC5D8-A0C4-4342-86B4-063B19FF1A9F}" type="presOf" srcId="{ECD454FB-D539-4150-8E63-82045A6A6B47}" destId="{88B01313-7DED-4C62-92E2-F580AC703D15}" srcOrd="0" destOrd="0" presId="urn:microsoft.com/office/officeart/2018/2/layout/IconLabelDescriptionList"/>
    <dgm:cxn modelId="{23AE45F4-CDAD-4C3A-A49A-92112F0464CE}" type="presParOf" srcId="{4F7D49AA-3CAC-4C80-9089-B19121AD73A7}" destId="{35DE6992-F18B-4392-AB3D-4BC1C24B98A3}" srcOrd="0" destOrd="0" presId="urn:microsoft.com/office/officeart/2018/2/layout/IconLabelDescriptionList"/>
    <dgm:cxn modelId="{272BDB20-FA2D-46D4-9613-2C82E5AA679F}" type="presParOf" srcId="{35DE6992-F18B-4392-AB3D-4BC1C24B98A3}" destId="{5757D338-E728-4C94-9934-9980AFEEDFC1}" srcOrd="0" destOrd="0" presId="urn:microsoft.com/office/officeart/2018/2/layout/IconLabelDescriptionList"/>
    <dgm:cxn modelId="{E5F0A70F-14AC-411B-A6CF-2B0FB99F1E85}" type="presParOf" srcId="{35DE6992-F18B-4392-AB3D-4BC1C24B98A3}" destId="{29141AC7-8195-4E57-8021-C251116BBA77}" srcOrd="1" destOrd="0" presId="urn:microsoft.com/office/officeart/2018/2/layout/IconLabelDescriptionList"/>
    <dgm:cxn modelId="{0BDE6F2A-5008-4031-9B30-D591B2C96B80}" type="presParOf" srcId="{35DE6992-F18B-4392-AB3D-4BC1C24B98A3}" destId="{88B01313-7DED-4C62-92E2-F580AC703D15}" srcOrd="2" destOrd="0" presId="urn:microsoft.com/office/officeart/2018/2/layout/IconLabelDescriptionList"/>
    <dgm:cxn modelId="{92F984C9-05D8-4092-A159-F3AA6AE7E32C}" type="presParOf" srcId="{35DE6992-F18B-4392-AB3D-4BC1C24B98A3}" destId="{7E7D37FF-325A-49FE-AF08-7F05F3B38704}" srcOrd="3" destOrd="0" presId="urn:microsoft.com/office/officeart/2018/2/layout/IconLabelDescriptionList"/>
    <dgm:cxn modelId="{7CB848DC-C4FE-4375-A992-DD44850553DF}" type="presParOf" srcId="{35DE6992-F18B-4392-AB3D-4BC1C24B98A3}" destId="{FC7D7AC0-13F4-48C6-B18D-D89D1B3CC818}" srcOrd="4" destOrd="0" presId="urn:microsoft.com/office/officeart/2018/2/layout/IconLabelDescriptionList"/>
    <dgm:cxn modelId="{A0C1FFBF-D270-49E6-90BA-D4AEEFDAF8CD}" type="presParOf" srcId="{4F7D49AA-3CAC-4C80-9089-B19121AD73A7}" destId="{BAECD4A4-2E57-44BA-B1A6-FF67498F5CCF}" srcOrd="1" destOrd="0" presId="urn:microsoft.com/office/officeart/2018/2/layout/IconLabelDescriptionList"/>
    <dgm:cxn modelId="{954B9ABF-03B4-4A3B-9206-FDB86F71F67D}" type="presParOf" srcId="{4F7D49AA-3CAC-4C80-9089-B19121AD73A7}" destId="{8A2DD8E2-CE6C-469A-B7E0-B1B634870C01}" srcOrd="2" destOrd="0" presId="urn:microsoft.com/office/officeart/2018/2/layout/IconLabelDescriptionList"/>
    <dgm:cxn modelId="{B03B1B60-23F1-4EAA-924B-63B0CAE84A87}" type="presParOf" srcId="{8A2DD8E2-CE6C-469A-B7E0-B1B634870C01}" destId="{538654E0-ADF7-42ED-BB9F-4D81C4FBB6F5}" srcOrd="0" destOrd="0" presId="urn:microsoft.com/office/officeart/2018/2/layout/IconLabelDescriptionList"/>
    <dgm:cxn modelId="{074C6CD8-CAEA-4841-9E71-5309AB3E4A43}" type="presParOf" srcId="{8A2DD8E2-CE6C-469A-B7E0-B1B634870C01}" destId="{769DE4A3-ACA9-4F9B-803F-405AB90E7232}" srcOrd="1" destOrd="0" presId="urn:microsoft.com/office/officeart/2018/2/layout/IconLabelDescriptionList"/>
    <dgm:cxn modelId="{A8DAB918-687D-4B21-90D2-11857D818515}" type="presParOf" srcId="{8A2DD8E2-CE6C-469A-B7E0-B1B634870C01}" destId="{17D87BF0-0FDE-4172-B36F-C7668584B09F}" srcOrd="2" destOrd="0" presId="urn:microsoft.com/office/officeart/2018/2/layout/IconLabelDescriptionList"/>
    <dgm:cxn modelId="{3A599212-9BDC-48F8-8560-F7724C79954B}" type="presParOf" srcId="{8A2DD8E2-CE6C-469A-B7E0-B1B634870C01}" destId="{C3BF6159-180B-4EB2-91A4-81C5FA1C4053}" srcOrd="3" destOrd="0" presId="urn:microsoft.com/office/officeart/2018/2/layout/IconLabelDescriptionList"/>
    <dgm:cxn modelId="{45122F11-5EFC-4CA0-A49B-0C92D0E2188F}" type="presParOf" srcId="{8A2DD8E2-CE6C-469A-B7E0-B1B634870C01}" destId="{BA8ADAF9-0859-4486-AD95-A881708269F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8AE7F5-CAAE-4F51-ACF7-0D155C0A12DC}" type="doc">
      <dgm:prSet loTypeId="urn:microsoft.com/office/officeart/2005/8/layout/hList1" loCatId="list" qsTypeId="urn:microsoft.com/office/officeart/2005/8/quickstyle/simple4" qsCatId="simple" csTypeId="urn:microsoft.com/office/officeart/2005/8/colors/colorful1" csCatId="colorful"/>
      <dgm:spPr/>
      <dgm:t>
        <a:bodyPr/>
        <a:lstStyle/>
        <a:p>
          <a:endParaRPr lang="en-US"/>
        </a:p>
      </dgm:t>
    </dgm:pt>
    <dgm:pt modelId="{EE5C58F2-948C-473E-97C8-66A4F0E2E550}">
      <dgm:prSet/>
      <dgm:spPr/>
      <dgm:t>
        <a:bodyPr/>
        <a:lstStyle/>
        <a:p>
          <a:pPr algn="just"/>
          <a:r>
            <a:rPr lang="en-US" dirty="0"/>
            <a:t>For the multiple time-frames, we can improve the algorithm of suggesting the final duration. We can include the ’OR’ condition to consider all the time-frames for a single location, further use the ‘AND’ condition across locations to get the final time-frame(s)</a:t>
          </a:r>
        </a:p>
      </dgm:t>
    </dgm:pt>
    <dgm:pt modelId="{810D2D35-3DE7-4619-9D47-6BDC66145CC9}" type="parTrans" cxnId="{3C17CC7C-9B19-4739-909F-BFE38DF81AA5}">
      <dgm:prSet/>
      <dgm:spPr/>
      <dgm:t>
        <a:bodyPr/>
        <a:lstStyle/>
        <a:p>
          <a:endParaRPr lang="en-US"/>
        </a:p>
      </dgm:t>
    </dgm:pt>
    <dgm:pt modelId="{5BF4D5A3-F920-401B-96F3-73856E946E81}" type="sibTrans" cxnId="{3C17CC7C-9B19-4739-909F-BFE38DF81AA5}">
      <dgm:prSet/>
      <dgm:spPr/>
      <dgm:t>
        <a:bodyPr/>
        <a:lstStyle/>
        <a:p>
          <a:endParaRPr lang="en-US"/>
        </a:p>
      </dgm:t>
    </dgm:pt>
    <dgm:pt modelId="{D5F9E666-2377-412C-A069-5A781D8C6105}">
      <dgm:prSet/>
      <dgm:spPr/>
      <dgm:t>
        <a:bodyPr/>
        <a:lstStyle/>
        <a:p>
          <a:pPr algn="just"/>
          <a:r>
            <a:rPr lang="en-US" dirty="0"/>
            <a:t>Fir the other issue, suggesting an irrelevant place can be avoided by using the same search API used by Google Maps originally, we need to select something to get proper directions! Further, to add a layer of sanity checks, we can get a list of tourist spots/famous places people visit. Now, if a suggestion is not from that backend list, we have 2 cases:</a:t>
          </a:r>
        </a:p>
      </dgm:t>
    </dgm:pt>
    <dgm:pt modelId="{1F08A967-2811-44BE-90F9-CA23C74E617E}" type="parTrans" cxnId="{33CC825C-0980-49DF-8B50-B10C1B60B49B}">
      <dgm:prSet/>
      <dgm:spPr/>
      <dgm:t>
        <a:bodyPr/>
        <a:lstStyle/>
        <a:p>
          <a:endParaRPr lang="en-US"/>
        </a:p>
      </dgm:t>
    </dgm:pt>
    <dgm:pt modelId="{3559A472-239D-4CD6-B4DC-4D53F257BD1A}" type="sibTrans" cxnId="{33CC825C-0980-49DF-8B50-B10C1B60B49B}">
      <dgm:prSet/>
      <dgm:spPr/>
      <dgm:t>
        <a:bodyPr/>
        <a:lstStyle/>
        <a:p>
          <a:endParaRPr lang="en-US"/>
        </a:p>
      </dgm:t>
    </dgm:pt>
    <dgm:pt modelId="{B90FDDDD-A455-4165-B6BF-7A7F4022C021}">
      <dgm:prSet/>
      <dgm:spPr/>
      <dgm:t>
        <a:bodyPr/>
        <a:lstStyle/>
        <a:p>
          <a:r>
            <a:rPr lang="en-US"/>
            <a:t>Either it is irrelevant (we need to weed it out)</a:t>
          </a:r>
        </a:p>
      </dgm:t>
    </dgm:pt>
    <dgm:pt modelId="{6FB2B14C-C203-409F-BCAE-B7B6639C9768}" type="parTrans" cxnId="{0A045DB7-8FC3-4F3B-BF6D-B5F817560F13}">
      <dgm:prSet/>
      <dgm:spPr/>
      <dgm:t>
        <a:bodyPr/>
        <a:lstStyle/>
        <a:p>
          <a:endParaRPr lang="en-US"/>
        </a:p>
      </dgm:t>
    </dgm:pt>
    <dgm:pt modelId="{04B6629D-D58C-41A9-9552-8565ECC8606A}" type="sibTrans" cxnId="{0A045DB7-8FC3-4F3B-BF6D-B5F817560F13}">
      <dgm:prSet/>
      <dgm:spPr/>
      <dgm:t>
        <a:bodyPr/>
        <a:lstStyle/>
        <a:p>
          <a:endParaRPr lang="en-US"/>
        </a:p>
      </dgm:t>
    </dgm:pt>
    <dgm:pt modelId="{062B6752-6A79-449B-880E-B761743B5CC2}">
      <dgm:prSet/>
      <dgm:spPr/>
      <dgm:t>
        <a:bodyPr/>
        <a:lstStyle/>
        <a:p>
          <a:r>
            <a:rPr lang="en-US"/>
            <a:t>Or it is a unique place.</a:t>
          </a:r>
        </a:p>
      </dgm:t>
    </dgm:pt>
    <dgm:pt modelId="{33CBB4BF-6CEE-431A-B846-4F81DEB6469F}" type="parTrans" cxnId="{86848E67-C8E6-4978-A3DF-4D0640D378F4}">
      <dgm:prSet/>
      <dgm:spPr/>
      <dgm:t>
        <a:bodyPr/>
        <a:lstStyle/>
        <a:p>
          <a:endParaRPr lang="en-US"/>
        </a:p>
      </dgm:t>
    </dgm:pt>
    <dgm:pt modelId="{87F24135-123D-49C2-99D7-53ED9C13495A}" type="sibTrans" cxnId="{86848E67-C8E6-4978-A3DF-4D0640D378F4}">
      <dgm:prSet/>
      <dgm:spPr/>
      <dgm:t>
        <a:bodyPr/>
        <a:lstStyle/>
        <a:p>
          <a:endParaRPr lang="en-US"/>
        </a:p>
      </dgm:t>
    </dgm:pt>
    <dgm:pt modelId="{E5ACA7C9-BAAD-45D6-A6E5-8A666657FDCE}">
      <dgm:prSet/>
      <dgm:spPr/>
      <dgm:t>
        <a:bodyPr/>
        <a:lstStyle/>
        <a:p>
          <a:pPr algn="just"/>
          <a:r>
            <a:rPr lang="en-US" dirty="0"/>
            <a:t>If it is not a </a:t>
          </a:r>
          <a:r>
            <a:rPr lang="en-US" b="1" dirty="0"/>
            <a:t>proper city </a:t>
          </a:r>
          <a:r>
            <a:rPr lang="en-US" dirty="0"/>
            <a:t>or </a:t>
          </a:r>
          <a:r>
            <a:rPr lang="en-US" b="1" dirty="0"/>
            <a:t>location</a:t>
          </a:r>
          <a:r>
            <a:rPr lang="en-US" dirty="0"/>
            <a:t>, we will throw an error saying, ‘Invalid Location Entered’. This should take care of most of the issues.</a:t>
          </a:r>
        </a:p>
      </dgm:t>
    </dgm:pt>
    <dgm:pt modelId="{57C43E8B-12B8-40A7-9DD1-B2E7BF8ABBD0}" type="parTrans" cxnId="{06415F1E-B34E-4FAA-8AB0-A7CD8802C33B}">
      <dgm:prSet/>
      <dgm:spPr/>
      <dgm:t>
        <a:bodyPr/>
        <a:lstStyle/>
        <a:p>
          <a:endParaRPr lang="en-US"/>
        </a:p>
      </dgm:t>
    </dgm:pt>
    <dgm:pt modelId="{9A6CA182-6AE2-49C9-A7F7-6D3019FD2F62}" type="sibTrans" cxnId="{06415F1E-B34E-4FAA-8AB0-A7CD8802C33B}">
      <dgm:prSet/>
      <dgm:spPr/>
      <dgm:t>
        <a:bodyPr/>
        <a:lstStyle/>
        <a:p>
          <a:endParaRPr lang="en-US"/>
        </a:p>
      </dgm:t>
    </dgm:pt>
    <dgm:pt modelId="{91F0CAB5-46A6-A344-B907-A212DF9EBB00}" type="pres">
      <dgm:prSet presAssocID="{578AE7F5-CAAE-4F51-ACF7-0D155C0A12DC}" presName="Name0" presStyleCnt="0">
        <dgm:presLayoutVars>
          <dgm:dir/>
          <dgm:animLvl val="lvl"/>
          <dgm:resizeHandles val="exact"/>
        </dgm:presLayoutVars>
      </dgm:prSet>
      <dgm:spPr/>
    </dgm:pt>
    <dgm:pt modelId="{6928CEA9-A3E3-274C-AAF2-FFE988B826D6}" type="pres">
      <dgm:prSet presAssocID="{EE5C58F2-948C-473E-97C8-66A4F0E2E550}" presName="composite" presStyleCnt="0"/>
      <dgm:spPr/>
    </dgm:pt>
    <dgm:pt modelId="{7CD9DA60-D1DF-2049-A1D5-D87C8FF521AE}" type="pres">
      <dgm:prSet presAssocID="{EE5C58F2-948C-473E-97C8-66A4F0E2E550}" presName="parTx" presStyleLbl="alignNode1" presStyleIdx="0" presStyleCnt="3">
        <dgm:presLayoutVars>
          <dgm:chMax val="0"/>
          <dgm:chPref val="0"/>
          <dgm:bulletEnabled val="1"/>
        </dgm:presLayoutVars>
      </dgm:prSet>
      <dgm:spPr/>
    </dgm:pt>
    <dgm:pt modelId="{F98174BE-6BED-C741-8C5B-ED9FA1F1C356}" type="pres">
      <dgm:prSet presAssocID="{EE5C58F2-948C-473E-97C8-66A4F0E2E550}" presName="desTx" presStyleLbl="alignAccFollowNode1" presStyleIdx="0" presStyleCnt="3">
        <dgm:presLayoutVars>
          <dgm:bulletEnabled val="1"/>
        </dgm:presLayoutVars>
      </dgm:prSet>
      <dgm:spPr/>
    </dgm:pt>
    <dgm:pt modelId="{41151A53-E41C-D741-A776-1ECC9ED2EE7E}" type="pres">
      <dgm:prSet presAssocID="{5BF4D5A3-F920-401B-96F3-73856E946E81}" presName="space" presStyleCnt="0"/>
      <dgm:spPr/>
    </dgm:pt>
    <dgm:pt modelId="{BE343DD8-BBD6-B947-9FCA-8130C7523586}" type="pres">
      <dgm:prSet presAssocID="{D5F9E666-2377-412C-A069-5A781D8C6105}" presName="composite" presStyleCnt="0"/>
      <dgm:spPr/>
    </dgm:pt>
    <dgm:pt modelId="{1EB715DF-BC1D-7B4B-8C03-3CB68284DF4F}" type="pres">
      <dgm:prSet presAssocID="{D5F9E666-2377-412C-A069-5A781D8C6105}" presName="parTx" presStyleLbl="alignNode1" presStyleIdx="1" presStyleCnt="3">
        <dgm:presLayoutVars>
          <dgm:chMax val="0"/>
          <dgm:chPref val="0"/>
          <dgm:bulletEnabled val="1"/>
        </dgm:presLayoutVars>
      </dgm:prSet>
      <dgm:spPr/>
    </dgm:pt>
    <dgm:pt modelId="{B2754C48-D74B-794F-A817-478DBB92BE0D}" type="pres">
      <dgm:prSet presAssocID="{D5F9E666-2377-412C-A069-5A781D8C6105}" presName="desTx" presStyleLbl="alignAccFollowNode1" presStyleIdx="1" presStyleCnt="3">
        <dgm:presLayoutVars>
          <dgm:bulletEnabled val="1"/>
        </dgm:presLayoutVars>
      </dgm:prSet>
      <dgm:spPr/>
    </dgm:pt>
    <dgm:pt modelId="{D886D187-C2A4-2E44-815A-0D276F5AF70C}" type="pres">
      <dgm:prSet presAssocID="{3559A472-239D-4CD6-B4DC-4D53F257BD1A}" presName="space" presStyleCnt="0"/>
      <dgm:spPr/>
    </dgm:pt>
    <dgm:pt modelId="{2AFDBBA2-F943-D44A-9535-7BFCCE2BA0BF}" type="pres">
      <dgm:prSet presAssocID="{E5ACA7C9-BAAD-45D6-A6E5-8A666657FDCE}" presName="composite" presStyleCnt="0"/>
      <dgm:spPr/>
    </dgm:pt>
    <dgm:pt modelId="{C10FBAE8-43D5-AB4C-BDA7-B2F221444F71}" type="pres">
      <dgm:prSet presAssocID="{E5ACA7C9-BAAD-45D6-A6E5-8A666657FDCE}" presName="parTx" presStyleLbl="alignNode1" presStyleIdx="2" presStyleCnt="3">
        <dgm:presLayoutVars>
          <dgm:chMax val="0"/>
          <dgm:chPref val="0"/>
          <dgm:bulletEnabled val="1"/>
        </dgm:presLayoutVars>
      </dgm:prSet>
      <dgm:spPr/>
    </dgm:pt>
    <dgm:pt modelId="{DF35E174-F69B-EE46-A48F-DB40736A796C}" type="pres">
      <dgm:prSet presAssocID="{E5ACA7C9-BAAD-45D6-A6E5-8A666657FDCE}" presName="desTx" presStyleLbl="alignAccFollowNode1" presStyleIdx="2" presStyleCnt="3">
        <dgm:presLayoutVars>
          <dgm:bulletEnabled val="1"/>
        </dgm:presLayoutVars>
      </dgm:prSet>
      <dgm:spPr/>
    </dgm:pt>
  </dgm:ptLst>
  <dgm:cxnLst>
    <dgm:cxn modelId="{06415F1E-B34E-4FAA-8AB0-A7CD8802C33B}" srcId="{578AE7F5-CAAE-4F51-ACF7-0D155C0A12DC}" destId="{E5ACA7C9-BAAD-45D6-A6E5-8A666657FDCE}" srcOrd="2" destOrd="0" parTransId="{57C43E8B-12B8-40A7-9DD1-B2E7BF8ABBD0}" sibTransId="{9A6CA182-6AE2-49C9-A7F7-6D3019FD2F62}"/>
    <dgm:cxn modelId="{66DDBC28-8934-0140-B741-0A5B34619B29}" type="presOf" srcId="{578AE7F5-CAAE-4F51-ACF7-0D155C0A12DC}" destId="{91F0CAB5-46A6-A344-B907-A212DF9EBB00}" srcOrd="0" destOrd="0" presId="urn:microsoft.com/office/officeart/2005/8/layout/hList1"/>
    <dgm:cxn modelId="{19886A2F-2427-EB4C-9987-EE956B5AC2CA}" type="presOf" srcId="{062B6752-6A79-449B-880E-B761743B5CC2}" destId="{B2754C48-D74B-794F-A817-478DBB92BE0D}" srcOrd="0" destOrd="1" presId="urn:microsoft.com/office/officeart/2005/8/layout/hList1"/>
    <dgm:cxn modelId="{33CC825C-0980-49DF-8B50-B10C1B60B49B}" srcId="{578AE7F5-CAAE-4F51-ACF7-0D155C0A12DC}" destId="{D5F9E666-2377-412C-A069-5A781D8C6105}" srcOrd="1" destOrd="0" parTransId="{1F08A967-2811-44BE-90F9-CA23C74E617E}" sibTransId="{3559A472-239D-4CD6-B4DC-4D53F257BD1A}"/>
    <dgm:cxn modelId="{86848E67-C8E6-4978-A3DF-4D0640D378F4}" srcId="{D5F9E666-2377-412C-A069-5A781D8C6105}" destId="{062B6752-6A79-449B-880E-B761743B5CC2}" srcOrd="1" destOrd="0" parTransId="{33CBB4BF-6CEE-431A-B846-4F81DEB6469F}" sibTransId="{87F24135-123D-49C2-99D7-53ED9C13495A}"/>
    <dgm:cxn modelId="{BA78AA70-AF95-104F-B1C0-FE9FA94F4061}" type="presOf" srcId="{D5F9E666-2377-412C-A069-5A781D8C6105}" destId="{1EB715DF-BC1D-7B4B-8C03-3CB68284DF4F}" srcOrd="0" destOrd="0" presId="urn:microsoft.com/office/officeart/2005/8/layout/hList1"/>
    <dgm:cxn modelId="{3C17CC7C-9B19-4739-909F-BFE38DF81AA5}" srcId="{578AE7F5-CAAE-4F51-ACF7-0D155C0A12DC}" destId="{EE5C58F2-948C-473E-97C8-66A4F0E2E550}" srcOrd="0" destOrd="0" parTransId="{810D2D35-3DE7-4619-9D47-6BDC66145CC9}" sibTransId="{5BF4D5A3-F920-401B-96F3-73856E946E81}"/>
    <dgm:cxn modelId="{5B1D09A8-9F15-D04F-9EF5-5686069BDBC6}" type="presOf" srcId="{B90FDDDD-A455-4165-B6BF-7A7F4022C021}" destId="{B2754C48-D74B-794F-A817-478DBB92BE0D}" srcOrd="0" destOrd="0" presId="urn:microsoft.com/office/officeart/2005/8/layout/hList1"/>
    <dgm:cxn modelId="{0A045DB7-8FC3-4F3B-BF6D-B5F817560F13}" srcId="{D5F9E666-2377-412C-A069-5A781D8C6105}" destId="{B90FDDDD-A455-4165-B6BF-7A7F4022C021}" srcOrd="0" destOrd="0" parTransId="{6FB2B14C-C203-409F-BCAE-B7B6639C9768}" sibTransId="{04B6629D-D58C-41A9-9552-8565ECC8606A}"/>
    <dgm:cxn modelId="{BDE2E6D0-0D3C-0A4B-AB3D-510A2AB6C351}" type="presOf" srcId="{E5ACA7C9-BAAD-45D6-A6E5-8A666657FDCE}" destId="{C10FBAE8-43D5-AB4C-BDA7-B2F221444F71}" srcOrd="0" destOrd="0" presId="urn:microsoft.com/office/officeart/2005/8/layout/hList1"/>
    <dgm:cxn modelId="{24094CE0-55EE-1E40-801C-F2DFD5ECB29C}" type="presOf" srcId="{EE5C58F2-948C-473E-97C8-66A4F0E2E550}" destId="{7CD9DA60-D1DF-2049-A1D5-D87C8FF521AE}" srcOrd="0" destOrd="0" presId="urn:microsoft.com/office/officeart/2005/8/layout/hList1"/>
    <dgm:cxn modelId="{F186A363-90D4-A34B-8E87-75E6CF807517}" type="presParOf" srcId="{91F0CAB5-46A6-A344-B907-A212DF9EBB00}" destId="{6928CEA9-A3E3-274C-AAF2-FFE988B826D6}" srcOrd="0" destOrd="0" presId="urn:microsoft.com/office/officeart/2005/8/layout/hList1"/>
    <dgm:cxn modelId="{EF42BE6C-2042-2945-92BD-42C20FA7D908}" type="presParOf" srcId="{6928CEA9-A3E3-274C-AAF2-FFE988B826D6}" destId="{7CD9DA60-D1DF-2049-A1D5-D87C8FF521AE}" srcOrd="0" destOrd="0" presId="urn:microsoft.com/office/officeart/2005/8/layout/hList1"/>
    <dgm:cxn modelId="{17F6481B-464E-7147-8B0A-D51B3E70E1A2}" type="presParOf" srcId="{6928CEA9-A3E3-274C-AAF2-FFE988B826D6}" destId="{F98174BE-6BED-C741-8C5B-ED9FA1F1C356}" srcOrd="1" destOrd="0" presId="urn:microsoft.com/office/officeart/2005/8/layout/hList1"/>
    <dgm:cxn modelId="{743950F2-9795-EF40-A2A9-427EC05CEE83}" type="presParOf" srcId="{91F0CAB5-46A6-A344-B907-A212DF9EBB00}" destId="{41151A53-E41C-D741-A776-1ECC9ED2EE7E}" srcOrd="1" destOrd="0" presId="urn:microsoft.com/office/officeart/2005/8/layout/hList1"/>
    <dgm:cxn modelId="{C8061CD4-8963-3247-B81A-F36D15968B72}" type="presParOf" srcId="{91F0CAB5-46A6-A344-B907-A212DF9EBB00}" destId="{BE343DD8-BBD6-B947-9FCA-8130C7523586}" srcOrd="2" destOrd="0" presId="urn:microsoft.com/office/officeart/2005/8/layout/hList1"/>
    <dgm:cxn modelId="{EFC324D0-2D00-1840-BFD8-3C83C20345B6}" type="presParOf" srcId="{BE343DD8-BBD6-B947-9FCA-8130C7523586}" destId="{1EB715DF-BC1D-7B4B-8C03-3CB68284DF4F}" srcOrd="0" destOrd="0" presId="urn:microsoft.com/office/officeart/2005/8/layout/hList1"/>
    <dgm:cxn modelId="{3882F87A-84EC-AC4A-B826-132B03E6CFB4}" type="presParOf" srcId="{BE343DD8-BBD6-B947-9FCA-8130C7523586}" destId="{B2754C48-D74B-794F-A817-478DBB92BE0D}" srcOrd="1" destOrd="0" presId="urn:microsoft.com/office/officeart/2005/8/layout/hList1"/>
    <dgm:cxn modelId="{79C1E2B8-9C2C-4246-A9BC-114012618D3D}" type="presParOf" srcId="{91F0CAB5-46A6-A344-B907-A212DF9EBB00}" destId="{D886D187-C2A4-2E44-815A-0D276F5AF70C}" srcOrd="3" destOrd="0" presId="urn:microsoft.com/office/officeart/2005/8/layout/hList1"/>
    <dgm:cxn modelId="{E7D21184-D4C4-7C4A-B8A9-CBD191F841DB}" type="presParOf" srcId="{91F0CAB5-46A6-A344-B907-A212DF9EBB00}" destId="{2AFDBBA2-F943-D44A-9535-7BFCCE2BA0BF}" srcOrd="4" destOrd="0" presId="urn:microsoft.com/office/officeart/2005/8/layout/hList1"/>
    <dgm:cxn modelId="{15744A34-C039-4344-8698-25448EEDC3BF}" type="presParOf" srcId="{2AFDBBA2-F943-D44A-9535-7BFCCE2BA0BF}" destId="{C10FBAE8-43D5-AB4C-BDA7-B2F221444F71}" srcOrd="0" destOrd="0" presId="urn:microsoft.com/office/officeart/2005/8/layout/hList1"/>
    <dgm:cxn modelId="{924F2AB1-7714-C64A-9A12-658781EBAC77}" type="presParOf" srcId="{2AFDBBA2-F943-D44A-9535-7BFCCE2BA0BF}" destId="{DF35E174-F69B-EE46-A48F-DB40736A796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97F178-B658-4A00-AC31-246D14D29354}">
      <dsp:nvSpPr>
        <dsp:cNvPr id="0" name=""/>
        <dsp:cNvSpPr/>
      </dsp:nvSpPr>
      <dsp:spPr>
        <a:xfrm>
          <a:off x="0" y="687"/>
          <a:ext cx="6034656" cy="16088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8DF871-388F-4902-8E12-39DDAADF59D7}">
      <dsp:nvSpPr>
        <dsp:cNvPr id="0" name=""/>
        <dsp:cNvSpPr/>
      </dsp:nvSpPr>
      <dsp:spPr>
        <a:xfrm>
          <a:off x="486668" y="362672"/>
          <a:ext cx="884852" cy="8848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952157-7642-4FF1-8D34-22031ACC5D26}">
      <dsp:nvSpPr>
        <dsp:cNvPr id="0" name=""/>
        <dsp:cNvSpPr/>
      </dsp:nvSpPr>
      <dsp:spPr>
        <a:xfrm>
          <a:off x="1858190" y="687"/>
          <a:ext cx="4176465" cy="1608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267" tIns="170267" rIns="170267" bIns="170267" numCol="1" spcCol="1270" anchor="ctr" anchorCtr="0">
          <a:noAutofit/>
        </a:bodyPr>
        <a:lstStyle/>
        <a:p>
          <a:pPr marL="0" lvl="0" indent="0" algn="l" defTabSz="711200">
            <a:lnSpc>
              <a:spcPct val="90000"/>
            </a:lnSpc>
            <a:spcBef>
              <a:spcPct val="0"/>
            </a:spcBef>
            <a:spcAft>
              <a:spcPct val="35000"/>
            </a:spcAft>
            <a:buNone/>
          </a:pPr>
          <a:r>
            <a:rPr lang="en-IN" sz="1600" kern="1200"/>
            <a:t>A little context of what this idea is about:</a:t>
          </a:r>
          <a:endParaRPr lang="en-US" sz="1600" kern="1200"/>
        </a:p>
      </dsp:txBody>
      <dsp:txXfrm>
        <a:off x="1858190" y="687"/>
        <a:ext cx="4176465" cy="1608822"/>
      </dsp:txXfrm>
    </dsp:sp>
    <dsp:sp modelId="{394B7983-BC99-4375-B439-BE1D3CADE8CB}">
      <dsp:nvSpPr>
        <dsp:cNvPr id="0" name=""/>
        <dsp:cNvSpPr/>
      </dsp:nvSpPr>
      <dsp:spPr>
        <a:xfrm>
          <a:off x="0" y="2011715"/>
          <a:ext cx="6034656" cy="16088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F7382C-2C33-4DA9-8502-2A9FF7742A18}">
      <dsp:nvSpPr>
        <dsp:cNvPr id="0" name=""/>
        <dsp:cNvSpPr/>
      </dsp:nvSpPr>
      <dsp:spPr>
        <a:xfrm>
          <a:off x="486668" y="2373700"/>
          <a:ext cx="884852" cy="8848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9FCCA8-74B2-4CCA-B159-2A0CCF2C68F0}">
      <dsp:nvSpPr>
        <dsp:cNvPr id="0" name=""/>
        <dsp:cNvSpPr/>
      </dsp:nvSpPr>
      <dsp:spPr>
        <a:xfrm>
          <a:off x="1858190" y="2011715"/>
          <a:ext cx="4176465" cy="1608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267" tIns="170267" rIns="170267" bIns="170267" numCol="1" spcCol="1270" anchor="ctr" anchorCtr="0">
          <a:noAutofit/>
        </a:bodyPr>
        <a:lstStyle/>
        <a:p>
          <a:pPr marL="0" lvl="0" indent="0" algn="l" defTabSz="711200">
            <a:lnSpc>
              <a:spcPct val="90000"/>
            </a:lnSpc>
            <a:spcBef>
              <a:spcPct val="0"/>
            </a:spcBef>
            <a:spcAft>
              <a:spcPct val="35000"/>
            </a:spcAft>
            <a:buNone/>
          </a:pPr>
          <a:r>
            <a:rPr lang="en-IN" sz="1600" kern="1200"/>
            <a:t>This app is an extension of the already existing Google Product called ‘Google Meet’ which is a video conference tool used by organisations as well as for personal purposes. </a:t>
          </a:r>
          <a:endParaRPr lang="en-US" sz="1600" kern="1200"/>
        </a:p>
      </dsp:txBody>
      <dsp:txXfrm>
        <a:off x="1858190" y="2011715"/>
        <a:ext cx="4176465" cy="1608822"/>
      </dsp:txXfrm>
    </dsp:sp>
    <dsp:sp modelId="{EF00A802-BA28-4377-9A45-599B1BA2E454}">
      <dsp:nvSpPr>
        <dsp:cNvPr id="0" name=""/>
        <dsp:cNvSpPr/>
      </dsp:nvSpPr>
      <dsp:spPr>
        <a:xfrm>
          <a:off x="0" y="4022743"/>
          <a:ext cx="6034656" cy="16088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4C4C7A-DB3B-4255-9860-5D82AB0CE35B}">
      <dsp:nvSpPr>
        <dsp:cNvPr id="0" name=""/>
        <dsp:cNvSpPr/>
      </dsp:nvSpPr>
      <dsp:spPr>
        <a:xfrm>
          <a:off x="486668" y="4384728"/>
          <a:ext cx="884852" cy="8848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815747-A899-4CC4-A763-39521D038460}">
      <dsp:nvSpPr>
        <dsp:cNvPr id="0" name=""/>
        <dsp:cNvSpPr/>
      </dsp:nvSpPr>
      <dsp:spPr>
        <a:xfrm>
          <a:off x="1858190" y="4022743"/>
          <a:ext cx="4176465" cy="1608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267" tIns="170267" rIns="170267" bIns="170267" numCol="1" spcCol="1270" anchor="ctr" anchorCtr="0">
          <a:noAutofit/>
        </a:bodyPr>
        <a:lstStyle/>
        <a:p>
          <a:pPr marL="0" lvl="0" indent="0" algn="l" defTabSz="711200">
            <a:lnSpc>
              <a:spcPct val="90000"/>
            </a:lnSpc>
            <a:spcBef>
              <a:spcPct val="0"/>
            </a:spcBef>
            <a:spcAft>
              <a:spcPct val="35000"/>
            </a:spcAft>
            <a:buNone/>
          </a:pPr>
          <a:r>
            <a:rPr lang="en-IN" sz="1600" kern="1200"/>
            <a:t>It helps people plan their trips with much more ease.</a:t>
          </a:r>
          <a:endParaRPr lang="en-US" sz="1600" kern="1200"/>
        </a:p>
      </dsp:txBody>
      <dsp:txXfrm>
        <a:off x="1858190" y="4022743"/>
        <a:ext cx="4176465" cy="16088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D61889-441B-304B-BC6A-39FD078B92FF}">
      <dsp:nvSpPr>
        <dsp:cNvPr id="0" name=""/>
        <dsp:cNvSpPr/>
      </dsp:nvSpPr>
      <dsp:spPr>
        <a:xfrm>
          <a:off x="0" y="0"/>
          <a:ext cx="8063865" cy="117776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Since Google is worldwide used product, it would be very hard to look at all the customer segments, as the number would be overwhelmingly large. </a:t>
          </a:r>
        </a:p>
      </dsp:txBody>
      <dsp:txXfrm>
        <a:off x="34496" y="34496"/>
        <a:ext cx="6792962" cy="1108774"/>
      </dsp:txXfrm>
    </dsp:sp>
    <dsp:sp modelId="{9D6F5865-D287-5143-879B-D8AC029E5CC6}">
      <dsp:nvSpPr>
        <dsp:cNvPr id="0" name=""/>
        <dsp:cNvSpPr/>
      </dsp:nvSpPr>
      <dsp:spPr>
        <a:xfrm>
          <a:off x="711517" y="1374060"/>
          <a:ext cx="8063865" cy="117776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Let’s have a look at the customer base that we will be focussing on. Majorly the ‘</a:t>
          </a:r>
          <a:r>
            <a:rPr lang="en-IN" sz="1400" i="1" kern="1200" dirty="0"/>
            <a:t>new working people</a:t>
          </a:r>
          <a:r>
            <a:rPr lang="en-IN" sz="1400" kern="1200" dirty="0"/>
            <a:t>’ (who recently started working after their graduation) and ‘</a:t>
          </a:r>
          <a:r>
            <a:rPr lang="en-IN" sz="1400" i="1" kern="1200" dirty="0"/>
            <a:t>college folks</a:t>
          </a:r>
          <a:r>
            <a:rPr lang="en-IN" sz="1400" kern="1200" dirty="0"/>
            <a:t>’</a:t>
          </a:r>
          <a:r>
            <a:rPr lang="en-IN" sz="1400" i="1" kern="1200" dirty="0"/>
            <a:t> </a:t>
          </a:r>
          <a:r>
            <a:rPr lang="en-IN" sz="1400" kern="1200" dirty="0"/>
            <a:t>are the ones who tend to plan trips very often, so I’d like to lay emphasis on these sections to narrow down the problem scope.</a:t>
          </a:r>
          <a:endParaRPr lang="en-US" sz="1400" kern="1200" dirty="0"/>
        </a:p>
      </dsp:txBody>
      <dsp:txXfrm>
        <a:off x="746013" y="1408556"/>
        <a:ext cx="6517807" cy="1108774"/>
      </dsp:txXfrm>
    </dsp:sp>
    <dsp:sp modelId="{BBDA91E3-7654-3546-9314-A70EB68D9059}">
      <dsp:nvSpPr>
        <dsp:cNvPr id="0" name=""/>
        <dsp:cNvSpPr/>
      </dsp:nvSpPr>
      <dsp:spPr>
        <a:xfrm>
          <a:off x="1423034" y="2748120"/>
          <a:ext cx="8063865" cy="117776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dirty="0"/>
            <a:t>Other sections like, experienced professionals and elderly are not considered as from personal experience, I can be sure that these section of people tend to travel a lot less, and whenever they do, it is mainly with their families only, so using Google Meet there is somewhat redundant.</a:t>
          </a:r>
          <a:endParaRPr lang="en-US" sz="1400" kern="1200" dirty="0"/>
        </a:p>
      </dsp:txBody>
      <dsp:txXfrm>
        <a:off x="1457530" y="2782616"/>
        <a:ext cx="6517807" cy="1108774"/>
      </dsp:txXfrm>
    </dsp:sp>
    <dsp:sp modelId="{57AD044E-8971-3043-9AF8-81411A7BE0EB}">
      <dsp:nvSpPr>
        <dsp:cNvPr id="0" name=""/>
        <dsp:cNvSpPr/>
      </dsp:nvSpPr>
      <dsp:spPr>
        <a:xfrm>
          <a:off x="7298317" y="893139"/>
          <a:ext cx="765547" cy="765547"/>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7470565" y="893139"/>
        <a:ext cx="421051" cy="576074"/>
      </dsp:txXfrm>
    </dsp:sp>
    <dsp:sp modelId="{3D824B62-1DD7-C843-8544-FCA86816FD3B}">
      <dsp:nvSpPr>
        <dsp:cNvPr id="0" name=""/>
        <dsp:cNvSpPr/>
      </dsp:nvSpPr>
      <dsp:spPr>
        <a:xfrm>
          <a:off x="8009834" y="2259347"/>
          <a:ext cx="765547" cy="765547"/>
        </a:xfrm>
        <a:prstGeom prst="downArrow">
          <a:avLst>
            <a:gd name="adj1" fmla="val 55000"/>
            <a:gd name="adj2" fmla="val 45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8182082" y="2259347"/>
        <a:ext cx="421051" cy="5760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57D338-E728-4C94-9934-9980AFEEDFC1}">
      <dsp:nvSpPr>
        <dsp:cNvPr id="0" name=""/>
        <dsp:cNvSpPr/>
      </dsp:nvSpPr>
      <dsp:spPr>
        <a:xfrm>
          <a:off x="54621" y="0"/>
          <a:ext cx="1509048" cy="14926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B01313-7DED-4C62-92E2-F580AC703D15}">
      <dsp:nvSpPr>
        <dsp:cNvPr id="0" name=""/>
        <dsp:cNvSpPr/>
      </dsp:nvSpPr>
      <dsp:spPr>
        <a:xfrm>
          <a:off x="54621" y="1659508"/>
          <a:ext cx="4311566" cy="1400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90000"/>
            </a:lnSpc>
            <a:spcBef>
              <a:spcPct val="0"/>
            </a:spcBef>
            <a:spcAft>
              <a:spcPct val="35000"/>
            </a:spcAft>
            <a:buNone/>
            <a:defRPr b="1"/>
          </a:pPr>
          <a:r>
            <a:rPr lang="en-US" sz="1400" kern="1200" dirty="0"/>
            <a:t>Let’s focus mainly on the trip planning aspect of this scenario, forget about the video call. If I were to plan a trip, I’d like to have:</a:t>
          </a:r>
        </a:p>
      </dsp:txBody>
      <dsp:txXfrm>
        <a:off x="54621" y="1659508"/>
        <a:ext cx="4311566" cy="1400763"/>
      </dsp:txXfrm>
    </dsp:sp>
    <dsp:sp modelId="{FC7D7AC0-13F4-48C6-B18D-D89D1B3CC818}">
      <dsp:nvSpPr>
        <dsp:cNvPr id="0" name=""/>
        <dsp:cNvSpPr/>
      </dsp:nvSpPr>
      <dsp:spPr>
        <a:xfrm>
          <a:off x="91485" y="2305399"/>
          <a:ext cx="4311566" cy="7880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Font typeface="Arial" panose="020B0604020202020204" pitchFamily="34" charset="0"/>
            <a:buNone/>
          </a:pPr>
          <a:r>
            <a:rPr lang="en-US" sz="1100" kern="1200"/>
            <a:t>A list of places that I wish to visit</a:t>
          </a:r>
        </a:p>
        <a:p>
          <a:pPr marL="0" lvl="0" indent="0" algn="l" defTabSz="488950">
            <a:lnSpc>
              <a:spcPct val="90000"/>
            </a:lnSpc>
            <a:spcBef>
              <a:spcPct val="0"/>
            </a:spcBef>
            <a:spcAft>
              <a:spcPct val="35000"/>
            </a:spcAft>
            <a:buFont typeface="Arial" panose="020B0604020202020204" pitchFamily="34" charset="0"/>
            <a:buNone/>
          </a:pPr>
          <a:r>
            <a:rPr lang="en-US" sz="1100" kern="1200"/>
            <a:t>Best time to visit that place, what kind of clothes do I need to pack</a:t>
          </a:r>
        </a:p>
        <a:p>
          <a:pPr marL="0" lvl="0" indent="0" algn="l" defTabSz="488950">
            <a:lnSpc>
              <a:spcPct val="90000"/>
            </a:lnSpc>
            <a:spcBef>
              <a:spcPct val="0"/>
            </a:spcBef>
            <a:spcAft>
              <a:spcPct val="35000"/>
            </a:spcAft>
            <a:buFont typeface="Arial" panose="020B0604020202020204" pitchFamily="34" charset="0"/>
            <a:buNone/>
          </a:pPr>
          <a:r>
            <a:rPr lang="en-US" sz="1100" kern="1200"/>
            <a:t>The route I’ll have to take to get there</a:t>
          </a:r>
        </a:p>
        <a:p>
          <a:pPr marL="0" lvl="0" indent="0" algn="l" defTabSz="488950">
            <a:lnSpc>
              <a:spcPct val="90000"/>
            </a:lnSpc>
            <a:spcBef>
              <a:spcPct val="0"/>
            </a:spcBef>
            <a:spcAft>
              <a:spcPct val="35000"/>
            </a:spcAft>
            <a:buFont typeface="Arial" panose="020B0604020202020204" pitchFamily="34" charset="0"/>
            <a:buNone/>
          </a:pPr>
          <a:r>
            <a:rPr lang="en-US" sz="1100" kern="1200"/>
            <a:t>An itinerary basically.</a:t>
          </a:r>
        </a:p>
      </dsp:txBody>
      <dsp:txXfrm>
        <a:off x="91485" y="2305399"/>
        <a:ext cx="4311566" cy="788025"/>
      </dsp:txXfrm>
    </dsp:sp>
    <dsp:sp modelId="{538654E0-ADF7-42ED-BB9F-4D81C4FBB6F5}">
      <dsp:nvSpPr>
        <dsp:cNvPr id="0" name=""/>
        <dsp:cNvSpPr/>
      </dsp:nvSpPr>
      <dsp:spPr>
        <a:xfrm>
          <a:off x="5120712" y="0"/>
          <a:ext cx="1509048" cy="14926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D87BF0-0FDE-4172-B36F-C7668584B09F}">
      <dsp:nvSpPr>
        <dsp:cNvPr id="0" name=""/>
        <dsp:cNvSpPr/>
      </dsp:nvSpPr>
      <dsp:spPr>
        <a:xfrm>
          <a:off x="5120712" y="1659508"/>
          <a:ext cx="4311566" cy="1400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622300">
            <a:lnSpc>
              <a:spcPct val="90000"/>
            </a:lnSpc>
            <a:spcBef>
              <a:spcPct val="0"/>
            </a:spcBef>
            <a:spcAft>
              <a:spcPct val="35000"/>
            </a:spcAft>
            <a:buNone/>
            <a:defRPr b="1"/>
          </a:pPr>
          <a:r>
            <a:rPr lang="en-US" sz="1400" kern="1200" dirty="0"/>
            <a:t>A way the route issue can be solved is by integrating another one of Google’s products here, yes you guessed it right! Google Maps. Having Google Maps at our disposal within the video call will save a lot of time lost between switching, minimizing the meet, getting a perfect view between the 2 apps, etc.</a:t>
          </a:r>
        </a:p>
      </dsp:txBody>
      <dsp:txXfrm>
        <a:off x="5120712" y="1659508"/>
        <a:ext cx="4311566" cy="1400763"/>
      </dsp:txXfrm>
    </dsp:sp>
    <dsp:sp modelId="{BA8ADAF9-0859-4486-AD95-A881708269FC}">
      <dsp:nvSpPr>
        <dsp:cNvPr id="0" name=""/>
        <dsp:cNvSpPr/>
      </dsp:nvSpPr>
      <dsp:spPr>
        <a:xfrm>
          <a:off x="5120712" y="3137861"/>
          <a:ext cx="4311566" cy="78802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D9DA60-D1DF-2049-A1D5-D87C8FF521AE}">
      <dsp:nvSpPr>
        <dsp:cNvPr id="0" name=""/>
        <dsp:cNvSpPr/>
      </dsp:nvSpPr>
      <dsp:spPr>
        <a:xfrm>
          <a:off x="2964" y="1247376"/>
          <a:ext cx="2890539" cy="1088764"/>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just" defTabSz="400050">
            <a:lnSpc>
              <a:spcPct val="90000"/>
            </a:lnSpc>
            <a:spcBef>
              <a:spcPct val="0"/>
            </a:spcBef>
            <a:spcAft>
              <a:spcPct val="35000"/>
            </a:spcAft>
            <a:buNone/>
          </a:pPr>
          <a:r>
            <a:rPr lang="en-US" sz="900" kern="1200" dirty="0"/>
            <a:t>For the multiple time-frames, we can improve the algorithm of suggesting the final duration. We can include the ’OR’ condition to consider all the time-frames for a single location, further use the ‘AND’ condition across locations to get the final time-frame(s)</a:t>
          </a:r>
        </a:p>
      </dsp:txBody>
      <dsp:txXfrm>
        <a:off x="2964" y="1247376"/>
        <a:ext cx="2890539" cy="1088764"/>
      </dsp:txXfrm>
    </dsp:sp>
    <dsp:sp modelId="{F98174BE-6BED-C741-8C5B-ED9FA1F1C356}">
      <dsp:nvSpPr>
        <dsp:cNvPr id="0" name=""/>
        <dsp:cNvSpPr/>
      </dsp:nvSpPr>
      <dsp:spPr>
        <a:xfrm>
          <a:off x="2964" y="2336140"/>
          <a:ext cx="2890539" cy="395280"/>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EB715DF-BC1D-7B4B-8C03-3CB68284DF4F}">
      <dsp:nvSpPr>
        <dsp:cNvPr id="0" name=""/>
        <dsp:cNvSpPr/>
      </dsp:nvSpPr>
      <dsp:spPr>
        <a:xfrm>
          <a:off x="3298180" y="1247376"/>
          <a:ext cx="2890539" cy="1088764"/>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just" defTabSz="400050">
            <a:lnSpc>
              <a:spcPct val="90000"/>
            </a:lnSpc>
            <a:spcBef>
              <a:spcPct val="0"/>
            </a:spcBef>
            <a:spcAft>
              <a:spcPct val="35000"/>
            </a:spcAft>
            <a:buNone/>
          </a:pPr>
          <a:r>
            <a:rPr lang="en-US" sz="900" kern="1200" dirty="0"/>
            <a:t>Fir the other issue, suggesting an irrelevant place can be avoided by using the same search API used by Google Maps originally, we need to select something to get proper directions! Further, to add a layer of sanity checks, we can get a list of tourist spots/famous places people visit. Now, if a suggestion is not from that backend list, we have 2 cases:</a:t>
          </a:r>
        </a:p>
      </dsp:txBody>
      <dsp:txXfrm>
        <a:off x="3298180" y="1247376"/>
        <a:ext cx="2890539" cy="1088764"/>
      </dsp:txXfrm>
    </dsp:sp>
    <dsp:sp modelId="{B2754C48-D74B-794F-A817-478DBB92BE0D}">
      <dsp:nvSpPr>
        <dsp:cNvPr id="0" name=""/>
        <dsp:cNvSpPr/>
      </dsp:nvSpPr>
      <dsp:spPr>
        <a:xfrm>
          <a:off x="3298180" y="2336140"/>
          <a:ext cx="2890539" cy="395280"/>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400050">
            <a:lnSpc>
              <a:spcPct val="90000"/>
            </a:lnSpc>
            <a:spcBef>
              <a:spcPct val="0"/>
            </a:spcBef>
            <a:spcAft>
              <a:spcPct val="15000"/>
            </a:spcAft>
            <a:buChar char="•"/>
          </a:pPr>
          <a:r>
            <a:rPr lang="en-US" sz="900" kern="1200"/>
            <a:t>Either it is irrelevant (we need to weed it out)</a:t>
          </a:r>
        </a:p>
        <a:p>
          <a:pPr marL="57150" lvl="1" indent="-57150" algn="l" defTabSz="400050">
            <a:lnSpc>
              <a:spcPct val="90000"/>
            </a:lnSpc>
            <a:spcBef>
              <a:spcPct val="0"/>
            </a:spcBef>
            <a:spcAft>
              <a:spcPct val="15000"/>
            </a:spcAft>
            <a:buChar char="•"/>
          </a:pPr>
          <a:r>
            <a:rPr lang="en-US" sz="900" kern="1200"/>
            <a:t>Or it is a unique place.</a:t>
          </a:r>
        </a:p>
      </dsp:txBody>
      <dsp:txXfrm>
        <a:off x="3298180" y="2336140"/>
        <a:ext cx="2890539" cy="395280"/>
      </dsp:txXfrm>
    </dsp:sp>
    <dsp:sp modelId="{C10FBAE8-43D5-AB4C-BDA7-B2F221444F71}">
      <dsp:nvSpPr>
        <dsp:cNvPr id="0" name=""/>
        <dsp:cNvSpPr/>
      </dsp:nvSpPr>
      <dsp:spPr>
        <a:xfrm>
          <a:off x="6593395" y="1247376"/>
          <a:ext cx="2890539" cy="1088764"/>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4008" tIns="36576" rIns="64008" bIns="36576" numCol="1" spcCol="1270" anchor="ctr" anchorCtr="0">
          <a:noAutofit/>
        </a:bodyPr>
        <a:lstStyle/>
        <a:p>
          <a:pPr marL="0" lvl="0" indent="0" algn="just" defTabSz="400050">
            <a:lnSpc>
              <a:spcPct val="90000"/>
            </a:lnSpc>
            <a:spcBef>
              <a:spcPct val="0"/>
            </a:spcBef>
            <a:spcAft>
              <a:spcPct val="35000"/>
            </a:spcAft>
            <a:buNone/>
          </a:pPr>
          <a:r>
            <a:rPr lang="en-US" sz="900" kern="1200" dirty="0"/>
            <a:t>If it is not a </a:t>
          </a:r>
          <a:r>
            <a:rPr lang="en-US" sz="900" b="1" kern="1200" dirty="0"/>
            <a:t>proper city </a:t>
          </a:r>
          <a:r>
            <a:rPr lang="en-US" sz="900" kern="1200" dirty="0"/>
            <a:t>or </a:t>
          </a:r>
          <a:r>
            <a:rPr lang="en-US" sz="900" b="1" kern="1200" dirty="0"/>
            <a:t>location</a:t>
          </a:r>
          <a:r>
            <a:rPr lang="en-US" sz="900" kern="1200" dirty="0"/>
            <a:t>, we will throw an error saying, ‘Invalid Location Entered’. This should take care of most of the issues.</a:t>
          </a:r>
        </a:p>
      </dsp:txBody>
      <dsp:txXfrm>
        <a:off x="6593395" y="1247376"/>
        <a:ext cx="2890539" cy="1088764"/>
      </dsp:txXfrm>
    </dsp:sp>
    <dsp:sp modelId="{DF35E174-F69B-EE46-A48F-DB40736A796C}">
      <dsp:nvSpPr>
        <dsp:cNvPr id="0" name=""/>
        <dsp:cNvSpPr/>
      </dsp:nvSpPr>
      <dsp:spPr>
        <a:xfrm>
          <a:off x="6593395" y="2336140"/>
          <a:ext cx="2890539" cy="395280"/>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1/18/22</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146932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1/18/22</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7601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1/18/22</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9003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1/18/22</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0461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1/18/22</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1276600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1/18/22</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0344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1/18/22</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7584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1/18/22</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997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1/18/22</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1574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1/18/22</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67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1/18/22</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227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1/18/22</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2361274886"/>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ipunverma2k17@gmail.com"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figma.com/proto/92GAFNoXyNOIOM5DRdUU0U/Google-Meet-Planner?node-id=129%3A641&amp;scaling=min-zoom&amp;page-id=0%3A1" TargetMode="External"/><Relationship Id="rId2" Type="http://schemas.openxmlformats.org/officeDocument/2006/relationships/hyperlink" Target="https://www.figma.com/community/file/833454139625577548"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www.figma.com/proto/92GAFNoXyNOIOM5DRdUU0U/Google-Meet-Planner?node-id=129%3A641&amp;scaling=min-zoom&amp;page-id=0%3A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ight bulb on yellow background with sketched light beams and cord">
            <a:extLst>
              <a:ext uri="{FF2B5EF4-FFF2-40B4-BE49-F238E27FC236}">
                <a16:creationId xmlns:a16="http://schemas.microsoft.com/office/drawing/2014/main" id="{D326DC3E-C4B5-4F50-8B31-E8AB3C067101}"/>
              </a:ext>
            </a:extLst>
          </p:cNvPr>
          <p:cNvPicPr>
            <a:picLocks noChangeAspect="1"/>
          </p:cNvPicPr>
          <p:nvPr/>
        </p:nvPicPr>
        <p:blipFill rotWithShape="1">
          <a:blip r:embed="rId2"/>
          <a:srcRect l="16391" r="2" b="2"/>
          <a:stretch/>
        </p:blipFill>
        <p:spPr>
          <a:xfrm>
            <a:off x="20" y="1375492"/>
            <a:ext cx="7453462" cy="5482508"/>
          </a:xfrm>
          <a:prstGeom prst="rect">
            <a:avLst/>
          </a:prstGeom>
        </p:spPr>
      </p:pic>
      <p:sp>
        <p:nvSpPr>
          <p:cNvPr id="20" name="Rectangle 19">
            <a:extLst>
              <a:ext uri="{FF2B5EF4-FFF2-40B4-BE49-F238E27FC236}">
                <a16:creationId xmlns:a16="http://schemas.microsoft.com/office/drawing/2014/main" id="{47D97D42-A01D-BC41-A1DE-4E2766A4E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2" name="Rectangle 21">
            <a:extLst>
              <a:ext uri="{FF2B5EF4-FFF2-40B4-BE49-F238E27FC236}">
                <a16:creationId xmlns:a16="http://schemas.microsoft.com/office/drawing/2014/main" id="{B7258F36-452C-D64A-A553-BEE4EAFE4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854CABB-CC68-5349-A7B5-0EF72CCA0D73}"/>
              </a:ext>
            </a:extLst>
          </p:cNvPr>
          <p:cNvSpPr>
            <a:spLocks noGrp="1"/>
          </p:cNvSpPr>
          <p:nvPr>
            <p:ph type="ctrTitle"/>
          </p:nvPr>
        </p:nvSpPr>
        <p:spPr>
          <a:xfrm>
            <a:off x="8018633" y="1247140"/>
            <a:ext cx="3608208" cy="3450844"/>
          </a:xfrm>
        </p:spPr>
        <p:txBody>
          <a:bodyPr>
            <a:normAutofit/>
          </a:bodyPr>
          <a:lstStyle/>
          <a:p>
            <a:r>
              <a:rPr lang="en-US" sz="4400" dirty="0"/>
              <a:t>Google Meet Planner</a:t>
            </a:r>
          </a:p>
        </p:txBody>
      </p:sp>
      <p:sp>
        <p:nvSpPr>
          <p:cNvPr id="3" name="Subtitle 2">
            <a:extLst>
              <a:ext uri="{FF2B5EF4-FFF2-40B4-BE49-F238E27FC236}">
                <a16:creationId xmlns:a16="http://schemas.microsoft.com/office/drawing/2014/main" id="{3F99925C-203C-3244-AE53-621F8294C935}"/>
              </a:ext>
            </a:extLst>
          </p:cNvPr>
          <p:cNvSpPr>
            <a:spLocks noGrp="1"/>
          </p:cNvSpPr>
          <p:nvPr>
            <p:ph type="subTitle" idx="1"/>
          </p:nvPr>
        </p:nvSpPr>
        <p:spPr>
          <a:xfrm>
            <a:off x="8018632" y="4818126"/>
            <a:ext cx="3969151" cy="1268984"/>
          </a:xfrm>
        </p:spPr>
        <p:txBody>
          <a:bodyPr>
            <a:normAutofit lnSpcReduction="10000"/>
          </a:bodyPr>
          <a:lstStyle/>
          <a:p>
            <a:r>
              <a:rPr lang="en-US" sz="1800" dirty="0" err="1"/>
              <a:t>Nipun</a:t>
            </a:r>
            <a:r>
              <a:rPr lang="en-US" sz="1800" dirty="0"/>
              <a:t> Verma</a:t>
            </a:r>
          </a:p>
          <a:p>
            <a:r>
              <a:rPr lang="en-US" sz="1800" dirty="0"/>
              <a:t>Email: </a:t>
            </a:r>
            <a:r>
              <a:rPr lang="en-US" sz="1800" dirty="0">
                <a:hlinkClick r:id="rId3"/>
              </a:rPr>
              <a:t>nipunverma2k17@gmail.com</a:t>
            </a:r>
            <a:endParaRPr lang="en-US" sz="1800" dirty="0"/>
          </a:p>
          <a:p>
            <a:r>
              <a:rPr lang="en-US" sz="1800" dirty="0"/>
              <a:t>Contact: 9958065802</a:t>
            </a:r>
          </a:p>
        </p:txBody>
      </p:sp>
    </p:spTree>
    <p:extLst>
      <p:ext uri="{BB962C8B-B14F-4D97-AF65-F5344CB8AC3E}">
        <p14:creationId xmlns:p14="http://schemas.microsoft.com/office/powerpoint/2010/main" val="2212459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pointing on a map">
            <a:extLst>
              <a:ext uri="{FF2B5EF4-FFF2-40B4-BE49-F238E27FC236}">
                <a16:creationId xmlns:a16="http://schemas.microsoft.com/office/drawing/2014/main" id="{3072D782-B909-443E-8CAB-975CB7C9F187}"/>
              </a:ext>
            </a:extLst>
          </p:cNvPr>
          <p:cNvPicPr>
            <a:picLocks noChangeAspect="1"/>
          </p:cNvPicPr>
          <p:nvPr/>
        </p:nvPicPr>
        <p:blipFill rotWithShape="1">
          <a:blip r:embed="rId2"/>
          <a:srcRect l="21559" r="33170" b="-1"/>
          <a:stretch/>
        </p:blipFill>
        <p:spPr>
          <a:xfrm>
            <a:off x="20" y="10"/>
            <a:ext cx="4651228" cy="6857990"/>
          </a:xfrm>
          <a:prstGeom prst="rect">
            <a:avLst/>
          </a:prstGeom>
        </p:spPr>
      </p:pic>
      <p:sp>
        <p:nvSpPr>
          <p:cNvPr id="11"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EFA7144-D804-B34B-87F6-FAB7FA766071}"/>
              </a:ext>
            </a:extLst>
          </p:cNvPr>
          <p:cNvSpPr>
            <a:spLocks noGrp="1"/>
          </p:cNvSpPr>
          <p:nvPr>
            <p:ph idx="1"/>
          </p:nvPr>
        </p:nvSpPr>
        <p:spPr>
          <a:xfrm>
            <a:off x="5127362" y="2160016"/>
            <a:ext cx="6881728" cy="3926152"/>
          </a:xfrm>
        </p:spPr>
        <p:txBody>
          <a:bodyPr>
            <a:normAutofit/>
          </a:bodyPr>
          <a:lstStyle/>
          <a:p>
            <a:pPr algn="just">
              <a:lnSpc>
                <a:spcPct val="100000"/>
              </a:lnSpc>
            </a:pPr>
            <a:r>
              <a:rPr lang="en-US" sz="1900" dirty="0"/>
              <a:t>Now, once the voting is done, the members can decide if they want to visit 2-3 destinations simultaneously or just 1 would suffice. If they want multiple destinations, then we can implement the multiple location route system that exists in Google Maps. (Since we would be using Maps API, it should be a fairly straight forward process).</a:t>
            </a:r>
          </a:p>
          <a:p>
            <a:pPr algn="just">
              <a:lnSpc>
                <a:spcPct val="100000"/>
              </a:lnSpc>
            </a:pPr>
            <a:r>
              <a:rPr lang="en-US" sz="1900" dirty="0"/>
              <a:t>Once all the decisions are made, they can generate an offline map of the entire route that they could follow to reach all their desired destinations! Since the internet connectivity cannot be guaranteed throughout the journey, it’d be wise to get an offline version rather than getting stuck somewhere.</a:t>
            </a:r>
          </a:p>
        </p:txBody>
      </p:sp>
    </p:spTree>
    <p:extLst>
      <p:ext uri="{BB962C8B-B14F-4D97-AF65-F5344CB8AC3E}">
        <p14:creationId xmlns:p14="http://schemas.microsoft.com/office/powerpoint/2010/main" val="2380972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6DA97320-228E-48F3-BCFA-423F983C8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3398" y="566928"/>
            <a:ext cx="1133856" cy="6291072"/>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87" name="Rectangle 86">
            <a:extLst>
              <a:ext uri="{FF2B5EF4-FFF2-40B4-BE49-F238E27FC236}">
                <a16:creationId xmlns:a16="http://schemas.microsoft.com/office/drawing/2014/main" id="{2C9F0975-851A-4FEC-B19A-6EC12C0D54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98591" y="1"/>
            <a:ext cx="566928"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79F7CDCC-F44E-3949-8BE0-7919D92904A3}"/>
              </a:ext>
            </a:extLst>
          </p:cNvPr>
          <p:cNvSpPr>
            <a:spLocks noGrp="1"/>
          </p:cNvSpPr>
          <p:nvPr>
            <p:ph idx="1"/>
          </p:nvPr>
        </p:nvSpPr>
        <p:spPr>
          <a:xfrm>
            <a:off x="6632446" y="2160016"/>
            <a:ext cx="4441953" cy="3926152"/>
          </a:xfrm>
        </p:spPr>
        <p:txBody>
          <a:bodyPr>
            <a:normAutofit/>
          </a:bodyPr>
          <a:lstStyle/>
          <a:p>
            <a:pPr algn="just">
              <a:lnSpc>
                <a:spcPct val="100000"/>
              </a:lnSpc>
            </a:pPr>
            <a:r>
              <a:rPr lang="en-US" sz="1700" dirty="0"/>
              <a:t>As we can see on page 7, pressing the bottom right button will take us to a different screen which has the Google Maps API. Once the voting is finalized and we have our destinations ready, the app will automatically create a map in the background.</a:t>
            </a:r>
          </a:p>
          <a:p>
            <a:pPr algn="just">
              <a:lnSpc>
                <a:spcPct val="100000"/>
              </a:lnSpc>
            </a:pPr>
            <a:r>
              <a:rPr lang="en-US" sz="1700" dirty="0"/>
              <a:t>We can close the voting pop-up and focus on the other aspects.</a:t>
            </a:r>
          </a:p>
          <a:p>
            <a:pPr algn="just">
              <a:lnSpc>
                <a:spcPct val="100000"/>
              </a:lnSpc>
            </a:pPr>
            <a:r>
              <a:rPr lang="en-US" sz="1700" dirty="0"/>
              <a:t>‘Generate Map’ button will download an offline copy of the entire journey.</a:t>
            </a:r>
          </a:p>
        </p:txBody>
      </p:sp>
      <p:pic>
        <p:nvPicPr>
          <p:cNvPr id="1026" name="Picture 2" descr="Tangelo Creative What is place or destination branding? | Tangelo. Branding  specialists">
            <a:extLst>
              <a:ext uri="{FF2B5EF4-FFF2-40B4-BE49-F238E27FC236}">
                <a16:creationId xmlns:a16="http://schemas.microsoft.com/office/drawing/2014/main" id="{5948B669-1F32-FC40-897A-EDD853859A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8" r="436" b="1"/>
          <a:stretch/>
        </p:blipFill>
        <p:spPr bwMode="auto">
          <a:xfrm>
            <a:off x="678775" y="1479415"/>
            <a:ext cx="3609421" cy="3699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632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4">
            <a:extLst>
              <a:ext uri="{FF2B5EF4-FFF2-40B4-BE49-F238E27FC236}">
                <a16:creationId xmlns:a16="http://schemas.microsoft.com/office/drawing/2014/main" id="{7C695476-CF73-4922-886D-AB746C59796F}"/>
              </a:ext>
            </a:extLst>
          </p:cNvPr>
          <p:cNvPicPr>
            <a:picLocks noChangeAspect="1"/>
          </p:cNvPicPr>
          <p:nvPr/>
        </p:nvPicPr>
        <p:blipFill rotWithShape="1">
          <a:blip r:embed="rId2"/>
          <a:srcRect l="40410" r="25360"/>
          <a:stretch/>
        </p:blipFill>
        <p:spPr>
          <a:xfrm>
            <a:off x="20" y="10"/>
            <a:ext cx="4173348" cy="6857990"/>
          </a:xfrm>
          <a:custGeom>
            <a:avLst/>
            <a:gdLst/>
            <a:ahLst/>
            <a:cxnLst/>
            <a:rect l="l" t="t" r="r" b="b"/>
            <a:pathLst>
              <a:path w="4173368" h="6858000">
                <a:moveTo>
                  <a:pt x="0" y="0"/>
                </a:moveTo>
                <a:lnTo>
                  <a:pt x="3603641" y="0"/>
                </a:lnTo>
                <a:lnTo>
                  <a:pt x="3603641" y="565149"/>
                </a:lnTo>
                <a:lnTo>
                  <a:pt x="4173368" y="565149"/>
                </a:lnTo>
                <a:lnTo>
                  <a:pt x="4173368" y="6858000"/>
                </a:lnTo>
                <a:lnTo>
                  <a:pt x="0" y="6858000"/>
                </a:lnTo>
                <a:close/>
              </a:path>
            </a:pathLst>
          </a:custGeom>
        </p:spPr>
      </p:pic>
      <p:sp>
        <p:nvSpPr>
          <p:cNvPr id="37" name="Rectangle 10">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2">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9512"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ontent Placeholder 2">
            <a:extLst>
              <a:ext uri="{FF2B5EF4-FFF2-40B4-BE49-F238E27FC236}">
                <a16:creationId xmlns:a16="http://schemas.microsoft.com/office/drawing/2014/main" id="{DF668B57-BAEB-C045-A004-7536E60A5D6A}"/>
              </a:ext>
            </a:extLst>
          </p:cNvPr>
          <p:cNvSpPr>
            <a:spLocks noGrp="1"/>
          </p:cNvSpPr>
          <p:nvPr>
            <p:ph idx="1"/>
          </p:nvPr>
        </p:nvSpPr>
        <p:spPr>
          <a:xfrm>
            <a:off x="4635040" y="2160016"/>
            <a:ext cx="6991800" cy="3926152"/>
          </a:xfrm>
        </p:spPr>
        <p:txBody>
          <a:bodyPr>
            <a:normAutofit/>
          </a:bodyPr>
          <a:lstStyle/>
          <a:p>
            <a:pPr algn="just">
              <a:lnSpc>
                <a:spcPct val="100000"/>
              </a:lnSpc>
            </a:pPr>
            <a:r>
              <a:rPr lang="en-US" sz="1900" dirty="0"/>
              <a:t>Now, we have everything sorted out! BUT, when should you visit the place?</a:t>
            </a:r>
          </a:p>
          <a:p>
            <a:pPr algn="just">
              <a:lnSpc>
                <a:spcPct val="100000"/>
              </a:lnSpc>
            </a:pPr>
            <a:r>
              <a:rPr lang="en-US" sz="1900" dirty="0"/>
              <a:t>For this, we can add in a feature that will fetch the best time to visit the finalized locations and take the intersections of all those periods in order to get the most optimal time when you should visit the place.</a:t>
            </a:r>
          </a:p>
          <a:p>
            <a:pPr algn="just">
              <a:lnSpc>
                <a:spcPct val="100000"/>
              </a:lnSpc>
            </a:pPr>
            <a:r>
              <a:rPr lang="en-US" sz="1900" dirty="0"/>
              <a:t>For example: It is advisable to visit Goa during March-June and then during September-November. And assume that our other destination is Kerala where it is advisable to visit during September-March, so the most optimal time for this entire trip would be: September-November</a:t>
            </a:r>
          </a:p>
        </p:txBody>
      </p:sp>
    </p:spTree>
    <p:extLst>
      <p:ext uri="{BB962C8B-B14F-4D97-AF65-F5344CB8AC3E}">
        <p14:creationId xmlns:p14="http://schemas.microsoft.com/office/powerpoint/2010/main" val="1819621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with medium confidence">
            <a:extLst>
              <a:ext uri="{FF2B5EF4-FFF2-40B4-BE49-F238E27FC236}">
                <a16:creationId xmlns:a16="http://schemas.microsoft.com/office/drawing/2014/main" id="{24672B64-1822-6243-8531-52D2E7BE1B55}"/>
              </a:ext>
            </a:extLst>
          </p:cNvPr>
          <p:cNvPicPr>
            <a:picLocks noChangeAspect="1"/>
          </p:cNvPicPr>
          <p:nvPr/>
        </p:nvPicPr>
        <p:blipFill>
          <a:blip r:embed="rId2"/>
          <a:stretch>
            <a:fillRect/>
          </a:stretch>
        </p:blipFill>
        <p:spPr>
          <a:xfrm>
            <a:off x="2393833" y="1163782"/>
            <a:ext cx="2283677" cy="4530436"/>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9378C345-17E5-5F48-AA4B-FE62A5FC9A93}"/>
              </a:ext>
            </a:extLst>
          </p:cNvPr>
          <p:cNvPicPr>
            <a:picLocks noChangeAspect="1"/>
          </p:cNvPicPr>
          <p:nvPr/>
        </p:nvPicPr>
        <p:blipFill>
          <a:blip r:embed="rId3"/>
          <a:stretch>
            <a:fillRect/>
          </a:stretch>
        </p:blipFill>
        <p:spPr>
          <a:xfrm>
            <a:off x="7514492" y="1163782"/>
            <a:ext cx="2283677" cy="4530436"/>
          </a:xfrm>
          <a:prstGeom prst="rect">
            <a:avLst/>
          </a:prstGeom>
        </p:spPr>
      </p:pic>
      <p:cxnSp>
        <p:nvCxnSpPr>
          <p:cNvPr id="9" name="Curved Connector 8">
            <a:extLst>
              <a:ext uri="{FF2B5EF4-FFF2-40B4-BE49-F238E27FC236}">
                <a16:creationId xmlns:a16="http://schemas.microsoft.com/office/drawing/2014/main" id="{0DBEEF9A-A534-0E46-B890-D8E1759B6BA8}"/>
              </a:ext>
            </a:extLst>
          </p:cNvPr>
          <p:cNvCxnSpPr/>
          <p:nvPr/>
        </p:nvCxnSpPr>
        <p:spPr>
          <a:xfrm flipV="1">
            <a:off x="4370832" y="3328416"/>
            <a:ext cx="3072384" cy="2029968"/>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125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C6F74C-18EA-914A-89CF-F490F6054B2C}"/>
              </a:ext>
            </a:extLst>
          </p:cNvPr>
          <p:cNvSpPr>
            <a:spLocks noGrp="1"/>
          </p:cNvSpPr>
          <p:nvPr>
            <p:ph idx="1"/>
          </p:nvPr>
        </p:nvSpPr>
        <p:spPr>
          <a:xfrm>
            <a:off x="1587710" y="2160016"/>
            <a:ext cx="4018219" cy="3926152"/>
          </a:xfrm>
        </p:spPr>
        <p:txBody>
          <a:bodyPr>
            <a:normAutofit/>
          </a:bodyPr>
          <a:lstStyle/>
          <a:p>
            <a:pPr algn="just">
              <a:lnSpc>
                <a:spcPct val="100000"/>
              </a:lnSpc>
            </a:pPr>
            <a:r>
              <a:rPr lang="en-US" sz="1500" dirty="0"/>
              <a:t>If you want to create an entire itinerary or a checklist of items, you will want? Worry not, we have that covered as well. We can add a shortcut link to websites like Canva, MakeMyTrip, etc. that will take the user directly to their itinerary formation portal, with their information already fed to these websites (information- the place they would be visiting and the timeframe too) (*)</a:t>
            </a:r>
          </a:p>
          <a:p>
            <a:pPr algn="just">
              <a:lnSpc>
                <a:spcPct val="100000"/>
              </a:lnSpc>
            </a:pPr>
            <a:r>
              <a:rPr lang="en-US" sz="1500" dirty="0"/>
              <a:t>The above point is a bit crucial for later (Hint: it will be used to discuss whether we can use this redesigned Google Meet to generate revenues or not!)</a:t>
            </a:r>
          </a:p>
          <a:p>
            <a:pPr algn="just">
              <a:lnSpc>
                <a:spcPct val="100000"/>
              </a:lnSpc>
            </a:pPr>
            <a:endParaRPr lang="en-US" sz="1500" dirty="0"/>
          </a:p>
        </p:txBody>
      </p:sp>
      <p:pic>
        <p:nvPicPr>
          <p:cNvPr id="2052" name="Picture 4" descr="165,575 Checklist Stock Photos, Pictures &amp;amp; Royalty-Free Images - iStock">
            <a:extLst>
              <a:ext uri="{FF2B5EF4-FFF2-40B4-BE49-F238E27FC236}">
                <a16:creationId xmlns:a16="http://schemas.microsoft.com/office/drawing/2014/main" id="{73DAE5D4-A8FE-334C-B83B-6B0001BA55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869"/>
          <a:stretch/>
        </p:blipFill>
        <p:spPr bwMode="auto">
          <a:xfrm>
            <a:off x="6038059" y="565150"/>
            <a:ext cx="5588782" cy="5727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60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200ED1-A83F-DE42-AA31-C32E475609D3}"/>
              </a:ext>
            </a:extLst>
          </p:cNvPr>
          <p:cNvSpPr>
            <a:spLocks noGrp="1"/>
          </p:cNvSpPr>
          <p:nvPr>
            <p:ph type="title"/>
          </p:nvPr>
        </p:nvSpPr>
        <p:spPr>
          <a:xfrm>
            <a:off x="1587710" y="455362"/>
            <a:ext cx="9486690" cy="1550419"/>
          </a:xfrm>
        </p:spPr>
        <p:txBody>
          <a:bodyPr>
            <a:normAutofit/>
          </a:bodyPr>
          <a:lstStyle/>
          <a:p>
            <a:r>
              <a:rPr lang="en-US" dirty="0"/>
              <a:t>Trade-offs and Other Issues?</a:t>
            </a:r>
          </a:p>
        </p:txBody>
      </p:sp>
      <p:sp>
        <p:nvSpPr>
          <p:cNvPr id="3" name="Content Placeholder 2">
            <a:extLst>
              <a:ext uri="{FF2B5EF4-FFF2-40B4-BE49-F238E27FC236}">
                <a16:creationId xmlns:a16="http://schemas.microsoft.com/office/drawing/2014/main" id="{8C8FC8D5-4084-9743-9FCE-CCF09EC5632B}"/>
              </a:ext>
            </a:extLst>
          </p:cNvPr>
          <p:cNvSpPr>
            <a:spLocks noGrp="1"/>
          </p:cNvSpPr>
          <p:nvPr>
            <p:ph idx="1"/>
          </p:nvPr>
        </p:nvSpPr>
        <p:spPr>
          <a:xfrm>
            <a:off x="1587499" y="2160588"/>
            <a:ext cx="5973763" cy="3925887"/>
          </a:xfrm>
        </p:spPr>
        <p:txBody>
          <a:bodyPr>
            <a:normAutofit/>
          </a:bodyPr>
          <a:lstStyle/>
          <a:p>
            <a:pPr algn="just">
              <a:lnSpc>
                <a:spcPct val="100000"/>
              </a:lnSpc>
            </a:pPr>
            <a:r>
              <a:rPr lang="en-US" sz="1500" dirty="0"/>
              <a:t>By hyperlinking other sources, we are driving a portion of our users to other sources. This can lead to some reduction in number of users!</a:t>
            </a:r>
          </a:p>
          <a:p>
            <a:pPr algn="just">
              <a:lnSpc>
                <a:spcPct val="100000"/>
              </a:lnSpc>
            </a:pPr>
            <a:r>
              <a:rPr lang="en-US" sz="1500" dirty="0"/>
              <a:t>There are some issues that can arise while planning the trips through this app:</a:t>
            </a:r>
          </a:p>
          <a:p>
            <a:pPr lvl="1" algn="just">
              <a:lnSpc>
                <a:spcPct val="100000"/>
              </a:lnSpc>
            </a:pPr>
            <a:r>
              <a:rPr lang="en-US" sz="1500" dirty="0"/>
              <a:t>Multiple timeframes are suggested to visit a location (like mentioned earlier, there are 2-3 different time windows in which visiting Goa is advised)</a:t>
            </a:r>
          </a:p>
          <a:p>
            <a:pPr lvl="1" algn="just">
              <a:lnSpc>
                <a:spcPct val="100000"/>
              </a:lnSpc>
            </a:pPr>
            <a:r>
              <a:rPr lang="en-US" sz="1500" dirty="0"/>
              <a:t>Someone suggested something irrelevant? In a group of friends, a lot of times people joke, and they might end up putting ‘Pizza’ as their desired location just for fun! You cannot practically generate an itinerary for Pizza.</a:t>
            </a:r>
          </a:p>
          <a:p>
            <a:pPr lvl="1" algn="just">
              <a:lnSpc>
                <a:spcPct val="100000"/>
              </a:lnSpc>
            </a:pPr>
            <a:endParaRPr lang="en-US" sz="1500" dirty="0"/>
          </a:p>
        </p:txBody>
      </p:sp>
      <p:pic>
        <p:nvPicPr>
          <p:cNvPr id="3076" name="Picture 4" descr="Tensions as Paradox, Tradeoff, and Compromise | Download Scientific Diagram">
            <a:extLst>
              <a:ext uri="{FF2B5EF4-FFF2-40B4-BE49-F238E27FC236}">
                <a16:creationId xmlns:a16="http://schemas.microsoft.com/office/drawing/2014/main" id="{D8A93F69-63A0-D044-BE85-9A9728B4C2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2" r="4" b="4"/>
          <a:stretch/>
        </p:blipFill>
        <p:spPr bwMode="auto">
          <a:xfrm>
            <a:off x="8014961" y="2238233"/>
            <a:ext cx="3611880" cy="3616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758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9">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1">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3">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E58A6-08BC-4049-BE6D-65748529F738}"/>
              </a:ext>
            </a:extLst>
          </p:cNvPr>
          <p:cNvSpPr>
            <a:spLocks noGrp="1"/>
          </p:cNvSpPr>
          <p:nvPr>
            <p:ph type="title"/>
          </p:nvPr>
        </p:nvSpPr>
        <p:spPr>
          <a:xfrm>
            <a:off x="1496782" y="552238"/>
            <a:ext cx="9530945" cy="1409814"/>
          </a:xfrm>
        </p:spPr>
        <p:txBody>
          <a:bodyPr>
            <a:normAutofit/>
          </a:bodyPr>
          <a:lstStyle/>
          <a:p>
            <a:pPr>
              <a:lnSpc>
                <a:spcPct val="90000"/>
              </a:lnSpc>
            </a:pPr>
            <a:r>
              <a:rPr lang="en-US" dirty="0"/>
              <a:t>Solutions to these issues</a:t>
            </a:r>
            <a:br>
              <a:rPr lang="en-US" dirty="0"/>
            </a:br>
            <a:endParaRPr lang="en-US" dirty="0"/>
          </a:p>
        </p:txBody>
      </p:sp>
      <p:graphicFrame>
        <p:nvGraphicFramePr>
          <p:cNvPr id="5" name="Content Placeholder 2">
            <a:extLst>
              <a:ext uri="{FF2B5EF4-FFF2-40B4-BE49-F238E27FC236}">
                <a16:creationId xmlns:a16="http://schemas.microsoft.com/office/drawing/2014/main" id="{C8AFE8F3-48F8-4531-952E-70D760147CB9}"/>
              </a:ext>
            </a:extLst>
          </p:cNvPr>
          <p:cNvGraphicFramePr>
            <a:graphicFrameLocks noGrp="1"/>
          </p:cNvGraphicFramePr>
          <p:nvPr>
            <p:ph idx="1"/>
            <p:extLst>
              <p:ext uri="{D42A27DB-BD31-4B8C-83A1-F6EECF244321}">
                <p14:modId xmlns:p14="http://schemas.microsoft.com/office/powerpoint/2010/main" val="4006736739"/>
              </p:ext>
            </p:extLst>
          </p:nvPr>
        </p:nvGraphicFramePr>
        <p:xfrm>
          <a:off x="1741879" y="1622058"/>
          <a:ext cx="9486900" cy="39787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8143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22D21-B5A7-8549-BBEC-5DBB5B0FE7A1}"/>
              </a:ext>
            </a:extLst>
          </p:cNvPr>
          <p:cNvSpPr>
            <a:spLocks noGrp="1"/>
          </p:cNvSpPr>
          <p:nvPr>
            <p:ph type="title"/>
          </p:nvPr>
        </p:nvSpPr>
        <p:spPr/>
        <p:txBody>
          <a:bodyPr/>
          <a:lstStyle/>
          <a:p>
            <a:r>
              <a:rPr lang="en-US" dirty="0"/>
              <a:t>Extra Features!	</a:t>
            </a:r>
          </a:p>
        </p:txBody>
      </p:sp>
      <p:sp>
        <p:nvSpPr>
          <p:cNvPr id="3" name="Content Placeholder 2">
            <a:extLst>
              <a:ext uri="{FF2B5EF4-FFF2-40B4-BE49-F238E27FC236}">
                <a16:creationId xmlns:a16="http://schemas.microsoft.com/office/drawing/2014/main" id="{D061CB5F-0347-AC4B-942E-7026C828F518}"/>
              </a:ext>
            </a:extLst>
          </p:cNvPr>
          <p:cNvSpPr>
            <a:spLocks noGrp="1"/>
          </p:cNvSpPr>
          <p:nvPr>
            <p:ph idx="1"/>
          </p:nvPr>
        </p:nvSpPr>
        <p:spPr>
          <a:xfrm>
            <a:off x="1587710" y="1230571"/>
            <a:ext cx="9486690" cy="1220021"/>
          </a:xfrm>
        </p:spPr>
        <p:txBody>
          <a:bodyPr/>
          <a:lstStyle/>
          <a:p>
            <a:pPr algn="just"/>
            <a:r>
              <a:rPr lang="en-US" dirty="0"/>
              <a:t>If we look carefully, we will see some buttons that are not discussed yet, and these actually are some little handy features that we’ve incorporated.</a:t>
            </a:r>
          </a:p>
          <a:p>
            <a:pPr algn="just"/>
            <a:endParaRPr lang="en-US" dirty="0"/>
          </a:p>
        </p:txBody>
      </p:sp>
      <p:pic>
        <p:nvPicPr>
          <p:cNvPr id="5" name="Picture 4" descr="A screenshot of a cell phone&#10;&#10;Description automatically generated with medium confidence">
            <a:extLst>
              <a:ext uri="{FF2B5EF4-FFF2-40B4-BE49-F238E27FC236}">
                <a16:creationId xmlns:a16="http://schemas.microsoft.com/office/drawing/2014/main" id="{10DE7632-2859-7746-8A8E-EC6BD38F8843}"/>
              </a:ext>
            </a:extLst>
          </p:cNvPr>
          <p:cNvPicPr>
            <a:picLocks noChangeAspect="1"/>
          </p:cNvPicPr>
          <p:nvPr/>
        </p:nvPicPr>
        <p:blipFill>
          <a:blip r:embed="rId2"/>
          <a:stretch>
            <a:fillRect/>
          </a:stretch>
        </p:blipFill>
        <p:spPr>
          <a:xfrm>
            <a:off x="5078925" y="2450592"/>
            <a:ext cx="2034149" cy="4035413"/>
          </a:xfrm>
          <a:prstGeom prst="rect">
            <a:avLst/>
          </a:prstGeom>
        </p:spPr>
      </p:pic>
      <p:cxnSp>
        <p:nvCxnSpPr>
          <p:cNvPr id="7" name="Straight Arrow Connector 6">
            <a:extLst>
              <a:ext uri="{FF2B5EF4-FFF2-40B4-BE49-F238E27FC236}">
                <a16:creationId xmlns:a16="http://schemas.microsoft.com/office/drawing/2014/main" id="{BAB895C5-3ABE-6844-B921-E0FB3D38BFDB}"/>
              </a:ext>
            </a:extLst>
          </p:cNvPr>
          <p:cNvCxnSpPr/>
          <p:nvPr/>
        </p:nvCxnSpPr>
        <p:spPr>
          <a:xfrm>
            <a:off x="6784848" y="3346704"/>
            <a:ext cx="841248" cy="28346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2758964-4DED-D846-85F7-741AFDBF2154}"/>
              </a:ext>
            </a:extLst>
          </p:cNvPr>
          <p:cNvCxnSpPr>
            <a:cxnSpLocks/>
          </p:cNvCxnSpPr>
          <p:nvPr/>
        </p:nvCxnSpPr>
        <p:spPr>
          <a:xfrm flipH="1">
            <a:off x="4646588" y="3225801"/>
            <a:ext cx="757516" cy="3586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4EE4D59-DED6-FD40-B2C4-8468CFB38A2E}"/>
              </a:ext>
            </a:extLst>
          </p:cNvPr>
          <p:cNvSpPr txBox="1"/>
          <p:nvPr/>
        </p:nvSpPr>
        <p:spPr>
          <a:xfrm>
            <a:off x="7626096" y="3429000"/>
            <a:ext cx="4133088" cy="738664"/>
          </a:xfrm>
          <a:prstGeom prst="rect">
            <a:avLst/>
          </a:prstGeom>
          <a:noFill/>
        </p:spPr>
        <p:txBody>
          <a:bodyPr wrap="square" rtlCol="0">
            <a:spAutoFit/>
          </a:bodyPr>
          <a:lstStyle/>
          <a:p>
            <a:pPr algn="just"/>
            <a:r>
              <a:rPr lang="en-US" sz="1400" dirty="0"/>
              <a:t>Let’s say you have multiple accounts and you have entered with the wrong one, you can always switch accounts!</a:t>
            </a:r>
          </a:p>
        </p:txBody>
      </p:sp>
      <p:sp>
        <p:nvSpPr>
          <p:cNvPr id="12" name="TextBox 11">
            <a:extLst>
              <a:ext uri="{FF2B5EF4-FFF2-40B4-BE49-F238E27FC236}">
                <a16:creationId xmlns:a16="http://schemas.microsoft.com/office/drawing/2014/main" id="{378F6F21-1DAE-C24A-A68C-FA0C992C2837}"/>
              </a:ext>
            </a:extLst>
          </p:cNvPr>
          <p:cNvSpPr txBox="1"/>
          <p:nvPr/>
        </p:nvSpPr>
        <p:spPr>
          <a:xfrm>
            <a:off x="1227689" y="3584448"/>
            <a:ext cx="3476635" cy="1384995"/>
          </a:xfrm>
          <a:prstGeom prst="rect">
            <a:avLst/>
          </a:prstGeom>
          <a:noFill/>
        </p:spPr>
        <p:txBody>
          <a:bodyPr wrap="square" rtlCol="0">
            <a:spAutoFit/>
          </a:bodyPr>
          <a:lstStyle/>
          <a:p>
            <a:pPr algn="just"/>
            <a:r>
              <a:rPr lang="en-US" sz="1400" dirty="0"/>
              <a:t>Let’s say you get in impromptu call, you receive it on your phone, but actually wanted your laptop. No worries, this button helps you transfer the call to your laptop without doubling of the profile as usually happens.</a:t>
            </a:r>
          </a:p>
        </p:txBody>
      </p:sp>
      <p:sp>
        <p:nvSpPr>
          <p:cNvPr id="13" name="TextBox 12">
            <a:extLst>
              <a:ext uri="{FF2B5EF4-FFF2-40B4-BE49-F238E27FC236}">
                <a16:creationId xmlns:a16="http://schemas.microsoft.com/office/drawing/2014/main" id="{1F0608AE-A8D8-7A44-91B0-AF0EB8006589}"/>
              </a:ext>
            </a:extLst>
          </p:cNvPr>
          <p:cNvSpPr txBox="1"/>
          <p:nvPr/>
        </p:nvSpPr>
        <p:spPr>
          <a:xfrm>
            <a:off x="7735824" y="5017643"/>
            <a:ext cx="4352544" cy="1384995"/>
          </a:xfrm>
          <a:prstGeom prst="rect">
            <a:avLst/>
          </a:prstGeom>
          <a:noFill/>
        </p:spPr>
        <p:txBody>
          <a:bodyPr wrap="square" rtlCol="0">
            <a:spAutoFit/>
          </a:bodyPr>
          <a:lstStyle/>
          <a:p>
            <a:pPr algn="just"/>
            <a:r>
              <a:rPr lang="en-US" sz="1400" dirty="0"/>
              <a:t>Note: Since these 2 features can be considered a threat to data safety, this is not advised for any enterprise use. But since with friends and family, it is mostly casual, so giving the privilege of shifting the device or changing accounts without the host’s permission isn’t such a bad idea.</a:t>
            </a:r>
          </a:p>
        </p:txBody>
      </p:sp>
    </p:spTree>
    <p:extLst>
      <p:ext uri="{BB962C8B-B14F-4D97-AF65-F5344CB8AC3E}">
        <p14:creationId xmlns:p14="http://schemas.microsoft.com/office/powerpoint/2010/main" val="253388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35426-3A45-1540-B8DB-B9153D3E64B0}"/>
              </a:ext>
            </a:extLst>
          </p:cNvPr>
          <p:cNvPicPr>
            <a:picLocks noChangeAspect="1"/>
          </p:cNvPicPr>
          <p:nvPr/>
        </p:nvPicPr>
        <p:blipFill>
          <a:blip r:embed="rId2"/>
          <a:stretch>
            <a:fillRect/>
          </a:stretch>
        </p:blipFill>
        <p:spPr>
          <a:xfrm>
            <a:off x="1660904" y="1472183"/>
            <a:ext cx="2261872" cy="4487177"/>
          </a:xfrm>
          <a:prstGeom prst="rect">
            <a:avLst/>
          </a:prstGeom>
        </p:spPr>
      </p:pic>
      <p:cxnSp>
        <p:nvCxnSpPr>
          <p:cNvPr id="9" name="Straight Arrow Connector 8">
            <a:extLst>
              <a:ext uri="{FF2B5EF4-FFF2-40B4-BE49-F238E27FC236}">
                <a16:creationId xmlns:a16="http://schemas.microsoft.com/office/drawing/2014/main" id="{D2B7C9B8-8A92-544F-859C-89568A53F83B}"/>
              </a:ext>
            </a:extLst>
          </p:cNvPr>
          <p:cNvCxnSpPr/>
          <p:nvPr/>
        </p:nvCxnSpPr>
        <p:spPr>
          <a:xfrm flipV="1">
            <a:off x="3694176" y="2624328"/>
            <a:ext cx="640080" cy="101498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FE508CE-684D-6E43-A604-7F8F429C3DCF}"/>
              </a:ext>
            </a:extLst>
          </p:cNvPr>
          <p:cNvSpPr txBox="1"/>
          <p:nvPr/>
        </p:nvSpPr>
        <p:spPr>
          <a:xfrm>
            <a:off x="4334719" y="1947672"/>
            <a:ext cx="2033272" cy="1615827"/>
          </a:xfrm>
          <a:prstGeom prst="rect">
            <a:avLst/>
          </a:prstGeom>
          <a:noFill/>
        </p:spPr>
        <p:txBody>
          <a:bodyPr wrap="square" rtlCol="0">
            <a:spAutoFit/>
          </a:bodyPr>
          <a:lstStyle/>
          <a:p>
            <a:pPr algn="just"/>
            <a:r>
              <a:rPr lang="en-US" sz="1100" dirty="0"/>
              <a:t>If there are multiple members, like 15-20, then it is not really sensible to use stars to showcase the votes.</a:t>
            </a:r>
          </a:p>
          <a:p>
            <a:pPr algn="just"/>
            <a:r>
              <a:rPr lang="en-US" sz="1100" dirty="0"/>
              <a:t>So, once ANY of these vote counts get &gt; 5, all of them will be converted to numbers automatically.</a:t>
            </a:r>
          </a:p>
        </p:txBody>
      </p:sp>
      <p:cxnSp>
        <p:nvCxnSpPr>
          <p:cNvPr id="11" name="Straight Arrow Connector 10">
            <a:extLst>
              <a:ext uri="{FF2B5EF4-FFF2-40B4-BE49-F238E27FC236}">
                <a16:creationId xmlns:a16="http://schemas.microsoft.com/office/drawing/2014/main" id="{DB0CD2FC-7956-FA47-A692-5944AC4BF909}"/>
              </a:ext>
            </a:extLst>
          </p:cNvPr>
          <p:cNvCxnSpPr>
            <a:cxnSpLocks/>
            <a:endCxn id="13" idx="2"/>
          </p:cNvCxnSpPr>
          <p:nvPr/>
        </p:nvCxnSpPr>
        <p:spPr>
          <a:xfrm flipV="1">
            <a:off x="3593592" y="1261872"/>
            <a:ext cx="649224" cy="11521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5976CE3-6845-2F4B-A1C8-80D195B69936}"/>
              </a:ext>
            </a:extLst>
          </p:cNvPr>
          <p:cNvSpPr txBox="1"/>
          <p:nvPr/>
        </p:nvSpPr>
        <p:spPr>
          <a:xfrm>
            <a:off x="2971337" y="323153"/>
            <a:ext cx="2542958" cy="938719"/>
          </a:xfrm>
          <a:prstGeom prst="rect">
            <a:avLst/>
          </a:prstGeom>
          <a:noFill/>
        </p:spPr>
        <p:txBody>
          <a:bodyPr wrap="square" rtlCol="0">
            <a:spAutoFit/>
          </a:bodyPr>
          <a:lstStyle/>
          <a:p>
            <a:pPr algn="just"/>
            <a:r>
              <a:rPr lang="en-US" sz="1100" dirty="0"/>
              <a:t>The drop-down button on ‘Suggested By’ and ‘Votes’ are for sorting; they will be used to decide the final destinations based on most votes.</a:t>
            </a:r>
          </a:p>
        </p:txBody>
      </p:sp>
      <p:pic>
        <p:nvPicPr>
          <p:cNvPr id="20" name="Picture 19" descr="Graphical user interface, application&#10;&#10;Description automatically generated">
            <a:extLst>
              <a:ext uri="{FF2B5EF4-FFF2-40B4-BE49-F238E27FC236}">
                <a16:creationId xmlns:a16="http://schemas.microsoft.com/office/drawing/2014/main" id="{B74FCBF9-E07D-5540-9265-B106E58D4407}"/>
              </a:ext>
            </a:extLst>
          </p:cNvPr>
          <p:cNvPicPr>
            <a:picLocks noChangeAspect="1"/>
          </p:cNvPicPr>
          <p:nvPr/>
        </p:nvPicPr>
        <p:blipFill>
          <a:blip r:embed="rId3"/>
          <a:stretch>
            <a:fillRect/>
          </a:stretch>
        </p:blipFill>
        <p:spPr>
          <a:xfrm>
            <a:off x="8488679" y="1472183"/>
            <a:ext cx="2261872" cy="4487178"/>
          </a:xfrm>
          <a:prstGeom prst="rect">
            <a:avLst/>
          </a:prstGeom>
        </p:spPr>
      </p:pic>
      <p:cxnSp>
        <p:nvCxnSpPr>
          <p:cNvPr id="21" name="Straight Arrow Connector 20">
            <a:extLst>
              <a:ext uri="{FF2B5EF4-FFF2-40B4-BE49-F238E27FC236}">
                <a16:creationId xmlns:a16="http://schemas.microsoft.com/office/drawing/2014/main" id="{CD49A14D-6649-C34D-88E2-8B40347207BB}"/>
              </a:ext>
            </a:extLst>
          </p:cNvPr>
          <p:cNvCxnSpPr>
            <a:cxnSpLocks/>
          </p:cNvCxnSpPr>
          <p:nvPr/>
        </p:nvCxnSpPr>
        <p:spPr>
          <a:xfrm flipV="1">
            <a:off x="10407994" y="1085896"/>
            <a:ext cx="342557" cy="5272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037AE0A-22B3-444E-8966-C431777C3CB3}"/>
              </a:ext>
            </a:extLst>
          </p:cNvPr>
          <p:cNvSpPr txBox="1"/>
          <p:nvPr/>
        </p:nvSpPr>
        <p:spPr>
          <a:xfrm>
            <a:off x="9479072" y="147177"/>
            <a:ext cx="2542958" cy="938719"/>
          </a:xfrm>
          <a:prstGeom prst="rect">
            <a:avLst/>
          </a:prstGeom>
          <a:noFill/>
        </p:spPr>
        <p:txBody>
          <a:bodyPr wrap="square" rtlCol="0">
            <a:spAutoFit/>
          </a:bodyPr>
          <a:lstStyle/>
          <a:p>
            <a:pPr algn="just"/>
            <a:r>
              <a:rPr lang="en-US" sz="1100" dirty="0"/>
              <a:t>This Source button will take the user to the website using which we get the best time for visiting the selected cities. (this is purely for users’ satisfaction)</a:t>
            </a:r>
          </a:p>
        </p:txBody>
      </p:sp>
      <p:cxnSp>
        <p:nvCxnSpPr>
          <p:cNvPr id="24" name="Straight Arrow Connector 23">
            <a:extLst>
              <a:ext uri="{FF2B5EF4-FFF2-40B4-BE49-F238E27FC236}">
                <a16:creationId xmlns:a16="http://schemas.microsoft.com/office/drawing/2014/main" id="{C022D2CD-9EB8-2647-A5C4-3B867532A376}"/>
              </a:ext>
            </a:extLst>
          </p:cNvPr>
          <p:cNvCxnSpPr>
            <a:cxnSpLocks/>
            <a:endCxn id="25" idx="0"/>
          </p:cNvCxnSpPr>
          <p:nvPr/>
        </p:nvCxnSpPr>
        <p:spPr>
          <a:xfrm flipH="1">
            <a:off x="7076657" y="3836263"/>
            <a:ext cx="2273936" cy="101346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0803FDA-F1FA-6F48-82BE-931A9F3E0FC7}"/>
              </a:ext>
            </a:extLst>
          </p:cNvPr>
          <p:cNvSpPr txBox="1"/>
          <p:nvPr/>
        </p:nvSpPr>
        <p:spPr>
          <a:xfrm>
            <a:off x="5945721" y="4849729"/>
            <a:ext cx="2261872" cy="769441"/>
          </a:xfrm>
          <a:prstGeom prst="rect">
            <a:avLst/>
          </a:prstGeom>
          <a:noFill/>
        </p:spPr>
        <p:txBody>
          <a:bodyPr wrap="square" rtlCol="0">
            <a:spAutoFit/>
          </a:bodyPr>
          <a:lstStyle/>
          <a:p>
            <a:pPr algn="just"/>
            <a:r>
              <a:rPr lang="en-US" sz="1100" dirty="0"/>
              <a:t>This button will take the user to websites for creating their itineraries and list of essentials to carry.</a:t>
            </a:r>
          </a:p>
        </p:txBody>
      </p:sp>
    </p:spTree>
    <p:extLst>
      <p:ext uri="{BB962C8B-B14F-4D97-AF65-F5344CB8AC3E}">
        <p14:creationId xmlns:p14="http://schemas.microsoft.com/office/powerpoint/2010/main" val="20395319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AC239-4C0B-854B-8B56-24044945A0B6}"/>
              </a:ext>
            </a:extLst>
          </p:cNvPr>
          <p:cNvSpPr>
            <a:spLocks noGrp="1"/>
          </p:cNvSpPr>
          <p:nvPr>
            <p:ph type="title"/>
          </p:nvPr>
        </p:nvSpPr>
        <p:spPr/>
        <p:txBody>
          <a:bodyPr/>
          <a:lstStyle/>
          <a:p>
            <a:r>
              <a:rPr lang="en-US" dirty="0"/>
              <a:t>Can it bring revenue?</a:t>
            </a:r>
          </a:p>
        </p:txBody>
      </p:sp>
      <p:sp>
        <p:nvSpPr>
          <p:cNvPr id="3" name="Content Placeholder 2">
            <a:extLst>
              <a:ext uri="{FF2B5EF4-FFF2-40B4-BE49-F238E27FC236}">
                <a16:creationId xmlns:a16="http://schemas.microsoft.com/office/drawing/2014/main" id="{11392082-AF80-D047-8DB9-9FD458943B53}"/>
              </a:ext>
            </a:extLst>
          </p:cNvPr>
          <p:cNvSpPr>
            <a:spLocks noGrp="1"/>
          </p:cNvSpPr>
          <p:nvPr>
            <p:ph idx="1"/>
          </p:nvPr>
        </p:nvSpPr>
        <p:spPr>
          <a:xfrm>
            <a:off x="1587710" y="2005781"/>
            <a:ext cx="9486690" cy="4048760"/>
          </a:xfrm>
        </p:spPr>
        <p:txBody>
          <a:bodyPr>
            <a:normAutofit/>
          </a:bodyPr>
          <a:lstStyle/>
          <a:p>
            <a:pPr algn="just"/>
            <a:r>
              <a:rPr lang="en-US" sz="1800" dirty="0"/>
              <a:t>Finally getting to one of the most important questions, can it bring revenue? Yes, it can. But how so, since all the users are using it for free?</a:t>
            </a:r>
          </a:p>
          <a:p>
            <a:pPr algn="just"/>
            <a:r>
              <a:rPr lang="en-US" sz="1800" dirty="0"/>
              <a:t>The way we can monetize this model is already mentioned before (Yes, we are indeed talking about the (*) marked point from earlier)</a:t>
            </a:r>
          </a:p>
          <a:p>
            <a:pPr lvl="1" algn="just"/>
            <a:r>
              <a:rPr lang="en-US" sz="1600" dirty="0"/>
              <a:t>By hyperlinking a 3</a:t>
            </a:r>
            <a:r>
              <a:rPr lang="en-US" sz="1600" baseline="30000" dirty="0"/>
              <a:t>rd</a:t>
            </a:r>
            <a:r>
              <a:rPr lang="en-US" sz="1600" dirty="0"/>
              <a:t> party service in our app, we are driving a fraction of our own traffic towards them! This opportunity can be used to monetize this product </a:t>
            </a:r>
          </a:p>
          <a:p>
            <a:pPr lvl="1" algn="just"/>
            <a:r>
              <a:rPr lang="en-US" sz="1600" dirty="0"/>
              <a:t>And since for the 3</a:t>
            </a:r>
            <a:r>
              <a:rPr lang="en-US" sz="1600" baseline="30000" dirty="0"/>
              <a:t>rd</a:t>
            </a:r>
            <a:r>
              <a:rPr lang="en-US" sz="1600" dirty="0"/>
              <a:t> party services, engagement matters a lot, we can charge them for featuring them in our app. We can do it on contract basis too.</a:t>
            </a:r>
          </a:p>
          <a:p>
            <a:pPr lvl="1" algn="just"/>
            <a:r>
              <a:rPr lang="en-US" sz="1600" dirty="0"/>
              <a:t>We can tie up with services like Canva, MakeMyTrip, etc. We will provide refer our users to their platforms to get their itinerary and checklists, etc. in exchange of a revenue fee.</a:t>
            </a:r>
          </a:p>
        </p:txBody>
      </p:sp>
    </p:spTree>
    <p:extLst>
      <p:ext uri="{BB962C8B-B14F-4D97-AF65-F5344CB8AC3E}">
        <p14:creationId xmlns:p14="http://schemas.microsoft.com/office/powerpoint/2010/main" val="2244661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A4B03-5B1A-D449-9AA3-CBD9D956D51C}"/>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F66F4827-2F2A-DE45-A6C1-7480ACCA24F0}"/>
              </a:ext>
            </a:extLst>
          </p:cNvPr>
          <p:cNvSpPr>
            <a:spLocks noGrp="1"/>
          </p:cNvSpPr>
          <p:nvPr>
            <p:ph idx="1"/>
          </p:nvPr>
        </p:nvSpPr>
        <p:spPr/>
        <p:txBody>
          <a:bodyPr/>
          <a:lstStyle/>
          <a:p>
            <a:r>
              <a:rPr lang="en-US" dirty="0"/>
              <a:t>The design template used here is a modified version of an already existing video call  app on FIGMA, it was a free resource available to use. I do not own this template.</a:t>
            </a:r>
          </a:p>
          <a:p>
            <a:r>
              <a:rPr lang="en-US" dirty="0"/>
              <a:t>The real creator is: </a:t>
            </a:r>
            <a:r>
              <a:rPr lang="en-US" dirty="0">
                <a:hlinkClick r:id="rId2"/>
              </a:rPr>
              <a:t>https://www.figma.com/community/file/833454139625577548</a:t>
            </a:r>
            <a:endParaRPr lang="en-US" dirty="0"/>
          </a:p>
          <a:p>
            <a:r>
              <a:rPr lang="en-US" dirty="0"/>
              <a:t>This template is heavily modified to include new features, and all the modifications are original and are my own ideas.</a:t>
            </a:r>
          </a:p>
          <a:p>
            <a:r>
              <a:rPr lang="en-US" dirty="0"/>
              <a:t>Link to the design: you can find the file </a:t>
            </a:r>
            <a:r>
              <a:rPr lang="en-US" dirty="0">
                <a:hlinkClick r:id="rId3"/>
              </a:rPr>
              <a:t>here</a:t>
            </a:r>
            <a:r>
              <a:rPr lang="en-US" dirty="0"/>
              <a:t>.</a:t>
            </a:r>
          </a:p>
        </p:txBody>
      </p:sp>
    </p:spTree>
    <p:extLst>
      <p:ext uri="{BB962C8B-B14F-4D97-AF65-F5344CB8AC3E}">
        <p14:creationId xmlns:p14="http://schemas.microsoft.com/office/powerpoint/2010/main" val="2455235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1F4782-CB6E-2043-83BE-F9A8BC75ACF3}"/>
              </a:ext>
            </a:extLst>
          </p:cNvPr>
          <p:cNvSpPr>
            <a:spLocks noGrp="1"/>
          </p:cNvSpPr>
          <p:nvPr>
            <p:ph type="title"/>
          </p:nvPr>
        </p:nvSpPr>
        <p:spPr>
          <a:xfrm>
            <a:off x="1587710" y="455362"/>
            <a:ext cx="9486690" cy="1550419"/>
          </a:xfrm>
        </p:spPr>
        <p:txBody>
          <a:bodyPr>
            <a:normAutofit/>
          </a:bodyPr>
          <a:lstStyle/>
          <a:p>
            <a:r>
              <a:rPr lang="en-US" dirty="0"/>
              <a:t>Metrics to track success!</a:t>
            </a:r>
          </a:p>
        </p:txBody>
      </p:sp>
      <p:sp>
        <p:nvSpPr>
          <p:cNvPr id="3" name="Content Placeholder 2">
            <a:extLst>
              <a:ext uri="{FF2B5EF4-FFF2-40B4-BE49-F238E27FC236}">
                <a16:creationId xmlns:a16="http://schemas.microsoft.com/office/drawing/2014/main" id="{7006B581-69A3-1B43-A4DD-2996131552FD}"/>
              </a:ext>
            </a:extLst>
          </p:cNvPr>
          <p:cNvSpPr>
            <a:spLocks noGrp="1"/>
          </p:cNvSpPr>
          <p:nvPr>
            <p:ph idx="1"/>
          </p:nvPr>
        </p:nvSpPr>
        <p:spPr>
          <a:xfrm>
            <a:off x="5937843" y="2160588"/>
            <a:ext cx="5136556" cy="3925887"/>
          </a:xfrm>
        </p:spPr>
        <p:txBody>
          <a:bodyPr>
            <a:normAutofit/>
          </a:bodyPr>
          <a:lstStyle/>
          <a:p>
            <a:pPr>
              <a:lnSpc>
                <a:spcPct val="100000"/>
              </a:lnSpc>
            </a:pPr>
            <a:r>
              <a:rPr lang="en-US" sz="1100"/>
              <a:t>Now that we are finished with the design and sanity checks, let us go through a list of metric that I believe will be relevant in tracking the success of our product.</a:t>
            </a:r>
          </a:p>
          <a:p>
            <a:pPr>
              <a:lnSpc>
                <a:spcPct val="100000"/>
              </a:lnSpc>
            </a:pPr>
            <a:r>
              <a:rPr lang="en-US" sz="1100"/>
              <a:t>Here is the list:</a:t>
            </a:r>
          </a:p>
          <a:p>
            <a:pPr lvl="1">
              <a:lnSpc>
                <a:spcPct val="100000"/>
              </a:lnSpc>
            </a:pPr>
            <a:r>
              <a:rPr lang="en-US" sz="1100"/>
              <a:t>How many users use the trip planner</a:t>
            </a:r>
          </a:p>
          <a:p>
            <a:pPr lvl="1">
              <a:lnSpc>
                <a:spcPct val="100000"/>
              </a:lnSpc>
            </a:pPr>
            <a:r>
              <a:rPr lang="en-US" sz="1100"/>
              <a:t>How many users use the trip planner again! (this will tell us if the users are actually coming back to our product or not)</a:t>
            </a:r>
          </a:p>
          <a:p>
            <a:pPr lvl="1">
              <a:lnSpc>
                <a:spcPct val="100000"/>
              </a:lnSpc>
            </a:pPr>
            <a:r>
              <a:rPr lang="en-US" sz="1100"/>
              <a:t>The revenue that is being generated from the 3</a:t>
            </a:r>
            <a:r>
              <a:rPr lang="en-US" sz="1100" baseline="30000"/>
              <a:t>rd</a:t>
            </a:r>
            <a:r>
              <a:rPr lang="en-US" sz="1100"/>
              <a:t> party services will also contribute as a metric here.</a:t>
            </a:r>
          </a:p>
          <a:p>
            <a:pPr lvl="1">
              <a:lnSpc>
                <a:spcPct val="100000"/>
              </a:lnSpc>
            </a:pPr>
            <a:r>
              <a:rPr lang="en-US" sz="1100"/>
              <a:t>New sign-ups (if any). This is not that important, as most of the people already have a working google account, so new people are not of the utmost importance.</a:t>
            </a:r>
          </a:p>
          <a:p>
            <a:pPr lvl="1">
              <a:lnSpc>
                <a:spcPct val="100000"/>
              </a:lnSpc>
            </a:pPr>
            <a:r>
              <a:rPr lang="en-US" sz="1100"/>
              <a:t>Number of downloads of the offline map. (Some people will ignore downloading the offline map, trusting that they will get the networks all the time, so this becomes an important factor here)</a:t>
            </a:r>
          </a:p>
        </p:txBody>
      </p:sp>
      <p:pic>
        <p:nvPicPr>
          <p:cNvPr id="5122" name="Picture 2" descr="The Most Important Social Media Metrics to Track | Sprout Social">
            <a:extLst>
              <a:ext uri="{FF2B5EF4-FFF2-40B4-BE49-F238E27FC236}">
                <a16:creationId xmlns:a16="http://schemas.microsoft.com/office/drawing/2014/main" id="{F35CB6AE-2A32-2941-95A6-980E8E60AD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91056" y="3002035"/>
            <a:ext cx="3703320" cy="208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193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D8C68F39-5E8A-844C-A8FD-394F253C1E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BC583CEB-AC2B-2640-94F6-5958E6BC5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A2FC6C-A202-1A4E-9EE0-CB009BF09715}"/>
              </a:ext>
            </a:extLst>
          </p:cNvPr>
          <p:cNvSpPr>
            <a:spLocks noGrp="1"/>
          </p:cNvSpPr>
          <p:nvPr>
            <p:ph type="title"/>
          </p:nvPr>
        </p:nvSpPr>
        <p:spPr>
          <a:xfrm>
            <a:off x="1587710" y="455362"/>
            <a:ext cx="9486690" cy="1550419"/>
          </a:xfrm>
        </p:spPr>
        <p:txBody>
          <a:bodyPr>
            <a:normAutofit/>
          </a:bodyPr>
          <a:lstStyle/>
          <a:p>
            <a:r>
              <a:rPr lang="en-US" dirty="0"/>
              <a:t>Summary: Let’s bring it all together!</a:t>
            </a:r>
          </a:p>
        </p:txBody>
      </p:sp>
      <p:sp>
        <p:nvSpPr>
          <p:cNvPr id="3" name="Content Placeholder 2">
            <a:extLst>
              <a:ext uri="{FF2B5EF4-FFF2-40B4-BE49-F238E27FC236}">
                <a16:creationId xmlns:a16="http://schemas.microsoft.com/office/drawing/2014/main" id="{C4C016A5-BA46-B244-8E81-6327C8FECE96}"/>
              </a:ext>
            </a:extLst>
          </p:cNvPr>
          <p:cNvSpPr>
            <a:spLocks noGrp="1"/>
          </p:cNvSpPr>
          <p:nvPr>
            <p:ph idx="1"/>
          </p:nvPr>
        </p:nvSpPr>
        <p:spPr>
          <a:xfrm>
            <a:off x="5751576" y="2160588"/>
            <a:ext cx="5322823" cy="3925887"/>
          </a:xfrm>
        </p:spPr>
        <p:txBody>
          <a:bodyPr>
            <a:normAutofit fontScale="85000" lnSpcReduction="10000"/>
          </a:bodyPr>
          <a:lstStyle/>
          <a:p>
            <a:pPr algn="just">
              <a:lnSpc>
                <a:spcPct val="100000"/>
              </a:lnSpc>
            </a:pPr>
            <a:r>
              <a:rPr lang="en-US" sz="1700" dirty="0"/>
              <a:t>We are aiming to create a trip planner integrated inside a video call app. This app will help the users plan, choose and even decide their dates for the visit!</a:t>
            </a:r>
          </a:p>
          <a:p>
            <a:pPr algn="just">
              <a:lnSpc>
                <a:spcPct val="100000"/>
              </a:lnSpc>
            </a:pPr>
            <a:r>
              <a:rPr lang="en-US" sz="1700" dirty="0"/>
              <a:t>We are using the already existing Google Maps API to build this, so the implementation should not be expensive in any manner.</a:t>
            </a:r>
          </a:p>
          <a:p>
            <a:pPr algn="just">
              <a:lnSpc>
                <a:spcPct val="100000"/>
              </a:lnSpc>
            </a:pPr>
            <a:r>
              <a:rPr lang="en-US" sz="1700" dirty="0"/>
              <a:t>We are also adding in loads of small features that will help users get the best experience.</a:t>
            </a:r>
          </a:p>
          <a:p>
            <a:pPr algn="just">
              <a:lnSpc>
                <a:spcPct val="100000"/>
              </a:lnSpc>
            </a:pPr>
            <a:r>
              <a:rPr lang="en-US" sz="1700" dirty="0"/>
              <a:t>We will try to monetize this product by charging the 3</a:t>
            </a:r>
            <a:r>
              <a:rPr lang="en-US" sz="1700" baseline="30000" dirty="0"/>
              <a:t>rd</a:t>
            </a:r>
            <a:r>
              <a:rPr lang="en-US" sz="1700" dirty="0"/>
              <a:t> party services for providing them a space to grow their own product through our audience.</a:t>
            </a:r>
          </a:p>
          <a:p>
            <a:pPr marL="0" indent="0" algn="just">
              <a:lnSpc>
                <a:spcPct val="100000"/>
              </a:lnSpc>
              <a:buNone/>
            </a:pPr>
            <a:endParaRPr lang="en-US" sz="1700" dirty="0"/>
          </a:p>
          <a:p>
            <a:pPr marL="0" indent="0" algn="just">
              <a:lnSpc>
                <a:spcPct val="100000"/>
              </a:lnSpc>
              <a:buNone/>
            </a:pPr>
            <a:r>
              <a:rPr lang="en-US" sz="1700" dirty="0"/>
              <a:t>Link to the original design: You can find the design </a:t>
            </a:r>
            <a:r>
              <a:rPr lang="en-US" sz="1700" dirty="0">
                <a:hlinkClick r:id="rId2"/>
              </a:rPr>
              <a:t>here</a:t>
            </a:r>
            <a:r>
              <a:rPr lang="en-US" sz="1700" dirty="0"/>
              <a:t>. It is a Figma design file. Please go through it for your reference!</a:t>
            </a:r>
          </a:p>
          <a:p>
            <a:pPr algn="just">
              <a:lnSpc>
                <a:spcPct val="100000"/>
              </a:lnSpc>
            </a:pPr>
            <a:endParaRPr lang="en-US" sz="1700" dirty="0"/>
          </a:p>
          <a:p>
            <a:pPr algn="just">
              <a:lnSpc>
                <a:spcPct val="100000"/>
              </a:lnSpc>
            </a:pPr>
            <a:endParaRPr lang="en-US" sz="1700" dirty="0"/>
          </a:p>
          <a:p>
            <a:pPr algn="just">
              <a:lnSpc>
                <a:spcPct val="100000"/>
              </a:lnSpc>
            </a:pPr>
            <a:endParaRPr lang="en-US" sz="1700" dirty="0"/>
          </a:p>
        </p:txBody>
      </p:sp>
      <p:pic>
        <p:nvPicPr>
          <p:cNvPr id="4098" name="Picture 2" descr="How to Write A Resume Summary | MyPerfectResume">
            <a:extLst>
              <a:ext uri="{FF2B5EF4-FFF2-40B4-BE49-F238E27FC236}">
                <a16:creationId xmlns:a16="http://schemas.microsoft.com/office/drawing/2014/main" id="{3157DA80-9C24-884D-BD56-81532BCCA5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35" r="18707" b="-1"/>
          <a:stretch/>
        </p:blipFill>
        <p:spPr bwMode="auto">
          <a:xfrm>
            <a:off x="1591056" y="2238233"/>
            <a:ext cx="3611880" cy="3616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420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1E76B-9962-5E42-870F-99361854C8D5}"/>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06002F93-5827-2B44-BF65-61DE08DB02D0}"/>
              </a:ext>
            </a:extLst>
          </p:cNvPr>
          <p:cNvSpPr>
            <a:spLocks noGrp="1"/>
          </p:cNvSpPr>
          <p:nvPr>
            <p:ph idx="1"/>
          </p:nvPr>
        </p:nvSpPr>
        <p:spPr/>
        <p:txBody>
          <a:bodyPr/>
          <a:lstStyle/>
          <a:p>
            <a:pPr algn="just"/>
            <a:r>
              <a:rPr lang="en-US" dirty="0"/>
              <a:t>Thanks a lot for going through this entire presentation. I hope you liked the idea!</a:t>
            </a:r>
          </a:p>
          <a:p>
            <a:pPr algn="just"/>
            <a:r>
              <a:rPr lang="en-US" dirty="0"/>
              <a:t>I am always open to suggestions and constructive criticism. Please let me know how you liked my idea and its implementation and feel free to reach out to me for any clarifications in future on the contact  details mentioned on the 1</a:t>
            </a:r>
            <a:r>
              <a:rPr lang="en-US" baseline="30000" dirty="0"/>
              <a:t>st</a:t>
            </a:r>
            <a:r>
              <a:rPr lang="en-US" dirty="0"/>
              <a:t> page!</a:t>
            </a:r>
          </a:p>
          <a:p>
            <a:pPr algn="just"/>
            <a:endParaRPr lang="en-US" dirty="0"/>
          </a:p>
          <a:p>
            <a:pPr algn="just"/>
            <a:r>
              <a:rPr lang="en-US" dirty="0"/>
              <a:t>Looking forward to hearing from you </a:t>
            </a:r>
            <a:r>
              <a:rPr lang="en-US" dirty="0">
                <a:sym typeface="Wingdings" pitchFamily="2" charset="2"/>
              </a:rPr>
              <a:t>: )</a:t>
            </a:r>
            <a:endParaRPr lang="en-US" dirty="0"/>
          </a:p>
        </p:txBody>
      </p:sp>
    </p:spTree>
    <p:extLst>
      <p:ext uri="{BB962C8B-B14F-4D97-AF65-F5344CB8AC3E}">
        <p14:creationId xmlns:p14="http://schemas.microsoft.com/office/powerpoint/2010/main" val="1516537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8C70C-E5C4-CD47-888C-FCB3373B6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5A8DDA3-B4FC-D445-AA06-C92ABAE24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3" y="5476671"/>
            <a:ext cx="2770698" cy="138132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 name="Rectangle 12">
            <a:extLst>
              <a:ext uri="{FF2B5EF4-FFF2-40B4-BE49-F238E27FC236}">
                <a16:creationId xmlns:a16="http://schemas.microsoft.com/office/drawing/2014/main" id="{9FD0692D-A304-5E4A-BCD9-C00690321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88542" y="4101177"/>
            <a:ext cx="1373567" cy="2756824"/>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63523B1E-EDA9-B343-8C1F-24EBE76CEA7C}"/>
              </a:ext>
            </a:extLst>
          </p:cNvPr>
          <p:cNvSpPr>
            <a:spLocks noGrp="1"/>
          </p:cNvSpPr>
          <p:nvPr>
            <p:ph type="title"/>
          </p:nvPr>
        </p:nvSpPr>
        <p:spPr>
          <a:xfrm>
            <a:off x="1388542" y="455362"/>
            <a:ext cx="3183457" cy="3392972"/>
          </a:xfrm>
        </p:spPr>
        <p:txBody>
          <a:bodyPr>
            <a:normAutofit/>
          </a:bodyPr>
          <a:lstStyle/>
          <a:p>
            <a:pPr>
              <a:lnSpc>
                <a:spcPct val="90000"/>
              </a:lnSpc>
            </a:pPr>
            <a:r>
              <a:rPr lang="en-IN" dirty="0"/>
              <a:t>Google Meet Planner</a:t>
            </a:r>
            <a:br>
              <a:rPr lang="en-IN" b="0" dirty="0"/>
            </a:br>
            <a:br>
              <a:rPr lang="en-IN" dirty="0"/>
            </a:br>
            <a:endParaRPr lang="en-US"/>
          </a:p>
        </p:txBody>
      </p:sp>
      <p:graphicFrame>
        <p:nvGraphicFramePr>
          <p:cNvPr id="5" name="Content Placeholder 2">
            <a:extLst>
              <a:ext uri="{FF2B5EF4-FFF2-40B4-BE49-F238E27FC236}">
                <a16:creationId xmlns:a16="http://schemas.microsoft.com/office/drawing/2014/main" id="{3E6D3D45-B3F9-4A68-A82B-B5B63FD8B7E8}"/>
              </a:ext>
            </a:extLst>
          </p:cNvPr>
          <p:cNvGraphicFramePr>
            <a:graphicFrameLocks noGrp="1"/>
          </p:cNvGraphicFramePr>
          <p:nvPr>
            <p:ph idx="1"/>
            <p:extLst>
              <p:ext uri="{D42A27DB-BD31-4B8C-83A1-F6EECF244321}">
                <p14:modId xmlns:p14="http://schemas.microsoft.com/office/powerpoint/2010/main" val="3036954923"/>
              </p:ext>
            </p:extLst>
          </p:nvPr>
        </p:nvGraphicFramePr>
        <p:xfrm>
          <a:off x="5224244" y="409518"/>
          <a:ext cx="6034656" cy="56322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866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6D1AF-75CC-4C45-ABB1-96A736111564}"/>
              </a:ext>
            </a:extLst>
          </p:cNvPr>
          <p:cNvSpPr>
            <a:spLocks noGrp="1"/>
          </p:cNvSpPr>
          <p:nvPr>
            <p:ph type="title"/>
          </p:nvPr>
        </p:nvSpPr>
        <p:spPr/>
        <p:txBody>
          <a:bodyPr/>
          <a:lstStyle/>
          <a:p>
            <a:r>
              <a:rPr lang="en-US" dirty="0"/>
              <a:t>Why redesign Google Meet?</a:t>
            </a:r>
          </a:p>
        </p:txBody>
      </p:sp>
      <p:sp>
        <p:nvSpPr>
          <p:cNvPr id="3" name="Content Placeholder 2">
            <a:extLst>
              <a:ext uri="{FF2B5EF4-FFF2-40B4-BE49-F238E27FC236}">
                <a16:creationId xmlns:a16="http://schemas.microsoft.com/office/drawing/2014/main" id="{1FAEB57A-8F0E-9D4C-A148-EAAC53C62A8F}"/>
              </a:ext>
            </a:extLst>
          </p:cNvPr>
          <p:cNvSpPr>
            <a:spLocks noGrp="1"/>
          </p:cNvSpPr>
          <p:nvPr>
            <p:ph idx="1"/>
          </p:nvPr>
        </p:nvSpPr>
        <p:spPr>
          <a:xfrm>
            <a:off x="1587710" y="1876552"/>
            <a:ext cx="9486690" cy="4240784"/>
          </a:xfrm>
        </p:spPr>
        <p:txBody>
          <a:bodyPr>
            <a:normAutofit fontScale="92500"/>
          </a:bodyPr>
          <a:lstStyle/>
          <a:p>
            <a:pPr algn="just"/>
            <a:r>
              <a:rPr lang="en-IN" dirty="0"/>
              <a:t>The main idea here is ‘Trip Planning’. Since the beginning of COVID, people have been staying at their homes all the time and we generally see that they tend to connect over video calls to talk about their life, office work and plan their meetups and trips, so why not integrate a trip planner for them within the app that will give them easier access to what they want?</a:t>
            </a:r>
          </a:p>
          <a:p>
            <a:pPr algn="just"/>
            <a:endParaRPr lang="en-IN" dirty="0"/>
          </a:p>
          <a:p>
            <a:pPr algn="just"/>
            <a:endParaRPr lang="en-IN" dirty="0"/>
          </a:p>
          <a:p>
            <a:pPr marL="0" indent="0" algn="just">
              <a:buNone/>
            </a:pPr>
            <a:r>
              <a:rPr lang="en-IN" b="1" dirty="0"/>
              <a:t>Main focus:</a:t>
            </a:r>
            <a:r>
              <a:rPr lang="en-IN" dirty="0"/>
              <a:t> Since Google is already a huge company with well-defined revenue sources, I’d want to look at user engagement as the main purpose of this product redesign. Later, we can brainstorm over if this idea can be further extended to bring in more revenue or not. </a:t>
            </a:r>
          </a:p>
          <a:p>
            <a:pPr algn="just"/>
            <a:endParaRPr lang="en-IN" dirty="0"/>
          </a:p>
          <a:p>
            <a:pPr marL="0" indent="0" algn="just">
              <a:buNone/>
            </a:pPr>
            <a:endParaRPr lang="en-US" dirty="0"/>
          </a:p>
        </p:txBody>
      </p:sp>
    </p:spTree>
    <p:extLst>
      <p:ext uri="{BB962C8B-B14F-4D97-AF65-F5344CB8AC3E}">
        <p14:creationId xmlns:p14="http://schemas.microsoft.com/office/powerpoint/2010/main" val="100969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84584A-3BBE-6342-AD52-3384240F8B08}"/>
              </a:ext>
            </a:extLst>
          </p:cNvPr>
          <p:cNvSpPr>
            <a:spLocks noGrp="1"/>
          </p:cNvSpPr>
          <p:nvPr>
            <p:ph type="title"/>
          </p:nvPr>
        </p:nvSpPr>
        <p:spPr>
          <a:xfrm>
            <a:off x="1587710" y="455362"/>
            <a:ext cx="9486690" cy="1550419"/>
          </a:xfrm>
        </p:spPr>
        <p:txBody>
          <a:bodyPr>
            <a:normAutofit/>
          </a:bodyPr>
          <a:lstStyle/>
          <a:p>
            <a:r>
              <a:rPr lang="en-US" dirty="0"/>
              <a:t>Customer Segments?</a:t>
            </a:r>
          </a:p>
        </p:txBody>
      </p:sp>
      <p:graphicFrame>
        <p:nvGraphicFramePr>
          <p:cNvPr id="7" name="Content Placeholder 2">
            <a:extLst>
              <a:ext uri="{FF2B5EF4-FFF2-40B4-BE49-F238E27FC236}">
                <a16:creationId xmlns:a16="http://schemas.microsoft.com/office/drawing/2014/main" id="{B94AFC9D-9521-4802-A7F0-5D5C85A0389B}"/>
              </a:ext>
            </a:extLst>
          </p:cNvPr>
          <p:cNvGraphicFramePr>
            <a:graphicFrameLocks noGrp="1"/>
          </p:cNvGraphicFramePr>
          <p:nvPr>
            <p:ph idx="1"/>
            <p:extLst>
              <p:ext uri="{D42A27DB-BD31-4B8C-83A1-F6EECF244321}">
                <p14:modId xmlns:p14="http://schemas.microsoft.com/office/powerpoint/2010/main" val="1486718916"/>
              </p:ext>
            </p:extLst>
          </p:nvPr>
        </p:nvGraphicFramePr>
        <p:xfrm>
          <a:off x="1587500" y="2160588"/>
          <a:ext cx="9486900" cy="3925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2864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197C-A103-EC4E-B562-CA9C8073E9EA}"/>
              </a:ext>
            </a:extLst>
          </p:cNvPr>
          <p:cNvSpPr>
            <a:spLocks noGrp="1"/>
          </p:cNvSpPr>
          <p:nvPr>
            <p:ph type="title"/>
          </p:nvPr>
        </p:nvSpPr>
        <p:spPr/>
        <p:txBody>
          <a:bodyPr/>
          <a:lstStyle/>
          <a:p>
            <a:r>
              <a:rPr lang="en-US" dirty="0"/>
              <a:t>What do the Customers Want?</a:t>
            </a:r>
          </a:p>
        </p:txBody>
      </p:sp>
      <p:sp>
        <p:nvSpPr>
          <p:cNvPr id="3" name="Content Placeholder 2">
            <a:extLst>
              <a:ext uri="{FF2B5EF4-FFF2-40B4-BE49-F238E27FC236}">
                <a16:creationId xmlns:a16="http://schemas.microsoft.com/office/drawing/2014/main" id="{FBCF9764-B2F3-D940-9D43-13AB33780803}"/>
              </a:ext>
            </a:extLst>
          </p:cNvPr>
          <p:cNvSpPr>
            <a:spLocks noGrp="1"/>
          </p:cNvSpPr>
          <p:nvPr>
            <p:ph idx="1"/>
          </p:nvPr>
        </p:nvSpPr>
        <p:spPr/>
        <p:txBody>
          <a:bodyPr/>
          <a:lstStyle/>
          <a:p>
            <a:r>
              <a:rPr lang="en-US" dirty="0"/>
              <a:t>As a user myself, I’d want everything in a single place, I would like a feature that would reduce the number of times I have to switch between Google Meet and any other app while I am in a video call with some friends or family members, it gets annoying after a while.</a:t>
            </a:r>
          </a:p>
          <a:p>
            <a:r>
              <a:rPr lang="en-US" dirty="0"/>
              <a:t>I would like to go forward with this goal in mind.</a:t>
            </a:r>
          </a:p>
          <a:p>
            <a:r>
              <a:rPr lang="en-US" dirty="0"/>
              <a:t>Customers will be satisfied if their multiple needs are fulfilled in a single place. Who wouldn’t want that?</a:t>
            </a:r>
          </a:p>
        </p:txBody>
      </p:sp>
    </p:spTree>
    <p:extLst>
      <p:ext uri="{BB962C8B-B14F-4D97-AF65-F5344CB8AC3E}">
        <p14:creationId xmlns:p14="http://schemas.microsoft.com/office/powerpoint/2010/main" val="2683598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BB7E73-E730-42EA-AACE-D1E323EA5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1F6C2E9-B316-4410-88E5-74F044FC3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3D07262-43A6-451F-9B19-77B943C63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EC08B-B500-644A-9C60-537CA7407DD8}"/>
              </a:ext>
            </a:extLst>
          </p:cNvPr>
          <p:cNvSpPr>
            <a:spLocks noGrp="1"/>
          </p:cNvSpPr>
          <p:nvPr>
            <p:ph type="title"/>
          </p:nvPr>
        </p:nvSpPr>
        <p:spPr>
          <a:xfrm>
            <a:off x="1587710" y="455362"/>
            <a:ext cx="9486690" cy="1550419"/>
          </a:xfrm>
        </p:spPr>
        <p:txBody>
          <a:bodyPr>
            <a:normAutofit/>
          </a:bodyPr>
          <a:lstStyle/>
          <a:p>
            <a:r>
              <a:rPr lang="en-US" dirty="0"/>
              <a:t>Possible Solutions?</a:t>
            </a:r>
          </a:p>
        </p:txBody>
      </p:sp>
      <p:graphicFrame>
        <p:nvGraphicFramePr>
          <p:cNvPr id="5" name="Content Placeholder 2">
            <a:extLst>
              <a:ext uri="{FF2B5EF4-FFF2-40B4-BE49-F238E27FC236}">
                <a16:creationId xmlns:a16="http://schemas.microsoft.com/office/drawing/2014/main" id="{B927A346-8A2B-4FF4-BA22-41584640456A}"/>
              </a:ext>
            </a:extLst>
          </p:cNvPr>
          <p:cNvGraphicFramePr>
            <a:graphicFrameLocks noGrp="1"/>
          </p:cNvGraphicFramePr>
          <p:nvPr>
            <p:ph idx="1"/>
            <p:extLst>
              <p:ext uri="{D42A27DB-BD31-4B8C-83A1-F6EECF244321}">
                <p14:modId xmlns:p14="http://schemas.microsoft.com/office/powerpoint/2010/main" val="1901509502"/>
              </p:ext>
            </p:extLst>
          </p:nvPr>
        </p:nvGraphicFramePr>
        <p:xfrm>
          <a:off x="1587500" y="2160588"/>
          <a:ext cx="9486900" cy="3925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11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84D10B-BDC6-6C4B-8F86-F9311EF1E365}"/>
              </a:ext>
            </a:extLst>
          </p:cNvPr>
          <p:cNvPicPr>
            <a:picLocks noChangeAspect="1"/>
          </p:cNvPicPr>
          <p:nvPr/>
        </p:nvPicPr>
        <p:blipFill>
          <a:blip r:embed="rId2"/>
          <a:stretch>
            <a:fillRect/>
          </a:stretch>
        </p:blipFill>
        <p:spPr>
          <a:xfrm>
            <a:off x="1964530" y="717804"/>
            <a:ext cx="2659541" cy="5276088"/>
          </a:xfrm>
          <a:prstGeom prst="rect">
            <a:avLst/>
          </a:prstGeom>
        </p:spPr>
      </p:pic>
      <p:cxnSp>
        <p:nvCxnSpPr>
          <p:cNvPr id="11" name="Straight Arrow Connector 10">
            <a:extLst>
              <a:ext uri="{FF2B5EF4-FFF2-40B4-BE49-F238E27FC236}">
                <a16:creationId xmlns:a16="http://schemas.microsoft.com/office/drawing/2014/main" id="{F8D10733-7AE4-9748-A21C-AA1074108276}"/>
              </a:ext>
            </a:extLst>
          </p:cNvPr>
          <p:cNvCxnSpPr>
            <a:cxnSpLocks/>
            <a:endCxn id="12" idx="1"/>
          </p:cNvCxnSpPr>
          <p:nvPr/>
        </p:nvCxnSpPr>
        <p:spPr>
          <a:xfrm>
            <a:off x="4021342" y="5643527"/>
            <a:ext cx="256032" cy="743528"/>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BD9ADC3D-23BC-194E-BDE1-7B8D1D94178E}"/>
              </a:ext>
            </a:extLst>
          </p:cNvPr>
          <p:cNvSpPr txBox="1"/>
          <p:nvPr/>
        </p:nvSpPr>
        <p:spPr>
          <a:xfrm>
            <a:off x="4277374" y="6248555"/>
            <a:ext cx="1897286" cy="276999"/>
          </a:xfrm>
          <a:prstGeom prst="rect">
            <a:avLst/>
          </a:prstGeom>
          <a:noFill/>
        </p:spPr>
        <p:txBody>
          <a:bodyPr wrap="square" rtlCol="0">
            <a:spAutoFit/>
          </a:bodyPr>
          <a:lstStyle/>
          <a:p>
            <a:r>
              <a:rPr lang="en-US" sz="1200" dirty="0"/>
              <a:t>Our Feature</a:t>
            </a:r>
          </a:p>
        </p:txBody>
      </p:sp>
      <p:cxnSp>
        <p:nvCxnSpPr>
          <p:cNvPr id="13" name="Straight Arrow Connector 12">
            <a:extLst>
              <a:ext uri="{FF2B5EF4-FFF2-40B4-BE49-F238E27FC236}">
                <a16:creationId xmlns:a16="http://schemas.microsoft.com/office/drawing/2014/main" id="{00D6F964-21A6-4A45-9158-378B12D06646}"/>
              </a:ext>
            </a:extLst>
          </p:cNvPr>
          <p:cNvCxnSpPr/>
          <p:nvPr/>
        </p:nvCxnSpPr>
        <p:spPr>
          <a:xfrm>
            <a:off x="4433444" y="1249466"/>
            <a:ext cx="512064" cy="749808"/>
          </a:xfrm>
          <a:prstGeom prst="straightConnector1">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F8D39860-6331-224E-8A0C-5269034F5D21}"/>
              </a:ext>
            </a:extLst>
          </p:cNvPr>
          <p:cNvSpPr txBox="1"/>
          <p:nvPr/>
        </p:nvSpPr>
        <p:spPr>
          <a:xfrm>
            <a:off x="4934712" y="1879616"/>
            <a:ext cx="1740408" cy="1200329"/>
          </a:xfrm>
          <a:prstGeom prst="rect">
            <a:avLst/>
          </a:prstGeom>
          <a:noFill/>
        </p:spPr>
        <p:txBody>
          <a:bodyPr wrap="square" rtlCol="0">
            <a:spAutoFit/>
          </a:bodyPr>
          <a:lstStyle/>
          <a:p>
            <a:pPr algn="just"/>
            <a:r>
              <a:rPr lang="en-US" sz="1200" dirty="0"/>
              <a:t>Chat box and </a:t>
            </a:r>
          </a:p>
          <a:p>
            <a:pPr algn="just"/>
            <a:r>
              <a:rPr lang="en-US" sz="1200" dirty="0"/>
              <a:t>Reactions</a:t>
            </a:r>
          </a:p>
          <a:p>
            <a:pPr algn="just"/>
            <a:r>
              <a:rPr lang="en-US" sz="1200" dirty="0"/>
              <a:t>The reactions are modern floating emojis, making it look a bit more aesthetic</a:t>
            </a:r>
          </a:p>
        </p:txBody>
      </p:sp>
      <p:pic>
        <p:nvPicPr>
          <p:cNvPr id="16" name="Picture 15" descr="A screenshot of a cell phone&#10;&#10;Description automatically generated with medium confidence">
            <a:extLst>
              <a:ext uri="{FF2B5EF4-FFF2-40B4-BE49-F238E27FC236}">
                <a16:creationId xmlns:a16="http://schemas.microsoft.com/office/drawing/2014/main" id="{95BCF20C-990F-3448-BF54-24A80D852C51}"/>
              </a:ext>
            </a:extLst>
          </p:cNvPr>
          <p:cNvPicPr>
            <a:picLocks noChangeAspect="1"/>
          </p:cNvPicPr>
          <p:nvPr/>
        </p:nvPicPr>
        <p:blipFill>
          <a:blip r:embed="rId3"/>
          <a:stretch>
            <a:fillRect/>
          </a:stretch>
        </p:blipFill>
        <p:spPr>
          <a:xfrm>
            <a:off x="7816689" y="717804"/>
            <a:ext cx="2659541" cy="5276088"/>
          </a:xfrm>
          <a:prstGeom prst="rect">
            <a:avLst/>
          </a:prstGeom>
        </p:spPr>
      </p:pic>
      <p:cxnSp>
        <p:nvCxnSpPr>
          <p:cNvPr id="20" name="Curved Connector 19">
            <a:extLst>
              <a:ext uri="{FF2B5EF4-FFF2-40B4-BE49-F238E27FC236}">
                <a16:creationId xmlns:a16="http://schemas.microsoft.com/office/drawing/2014/main" id="{852161CF-62EC-004E-962B-A7C09189C58F}"/>
              </a:ext>
            </a:extLst>
          </p:cNvPr>
          <p:cNvCxnSpPr>
            <a:cxnSpLocks/>
          </p:cNvCxnSpPr>
          <p:nvPr/>
        </p:nvCxnSpPr>
        <p:spPr>
          <a:xfrm flipV="1">
            <a:off x="4277374" y="2898648"/>
            <a:ext cx="3613898" cy="2578608"/>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0B5B28D-3601-A640-99DA-31BC191A7CBD}"/>
              </a:ext>
            </a:extLst>
          </p:cNvPr>
          <p:cNvSpPr txBox="1"/>
          <p:nvPr/>
        </p:nvSpPr>
        <p:spPr>
          <a:xfrm>
            <a:off x="8169280" y="265176"/>
            <a:ext cx="1954358" cy="276999"/>
          </a:xfrm>
          <a:prstGeom prst="rect">
            <a:avLst/>
          </a:prstGeom>
          <a:noFill/>
        </p:spPr>
        <p:txBody>
          <a:bodyPr wrap="square" rtlCol="0">
            <a:spAutoFit/>
          </a:bodyPr>
          <a:lstStyle/>
          <a:p>
            <a:r>
              <a:rPr lang="en-US" sz="1200" dirty="0"/>
              <a:t>(This is discussed later)</a:t>
            </a:r>
          </a:p>
        </p:txBody>
      </p:sp>
    </p:spTree>
    <p:extLst>
      <p:ext uri="{BB962C8B-B14F-4D97-AF65-F5344CB8AC3E}">
        <p14:creationId xmlns:p14="http://schemas.microsoft.com/office/powerpoint/2010/main" val="1844214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73B675-7F05-8348-849C-09FE9B282192}"/>
              </a:ext>
            </a:extLst>
          </p:cNvPr>
          <p:cNvSpPr>
            <a:spLocks noGrp="1"/>
          </p:cNvSpPr>
          <p:nvPr>
            <p:ph idx="1"/>
          </p:nvPr>
        </p:nvSpPr>
        <p:spPr>
          <a:xfrm>
            <a:off x="1581255" y="760984"/>
            <a:ext cx="9486690" cy="5548376"/>
          </a:xfrm>
        </p:spPr>
        <p:txBody>
          <a:bodyPr>
            <a:normAutofit/>
          </a:bodyPr>
          <a:lstStyle/>
          <a:p>
            <a:pPr algn="just"/>
            <a:r>
              <a:rPr lang="en-US" sz="2000" dirty="0"/>
              <a:t>Okay, so now we have the map which can show us the distance, time and the route we should take to reach the destination. But where do we want to visit? This answer is consensual, everyone will suggest some location that they’d like to visit and there will be some disagreements too, but how to keep track of that?</a:t>
            </a:r>
          </a:p>
          <a:p>
            <a:pPr algn="just"/>
            <a:r>
              <a:rPr lang="en-US" sz="2000" dirty="0"/>
              <a:t>Let’s add a small feature, this will let the users put in their suggestions for the places they should visit. But this doesn’t entirely solve the problem, so we need a system in which people vote out the least liked places. We give each person 1 vote for each suggested location, and they can either choose to vote it or not.</a:t>
            </a:r>
          </a:p>
          <a:p>
            <a:pPr algn="just"/>
            <a:r>
              <a:rPr lang="en-US" sz="2000" dirty="0"/>
              <a:t>People are not allowed to vote multiple times on a single suggestion.</a:t>
            </a:r>
          </a:p>
          <a:p>
            <a:pPr algn="just"/>
            <a:r>
              <a:rPr lang="en-US" sz="2000" dirty="0"/>
              <a:t>If a member suggests a location that has already been suggested by someone else, then their suggestion is rejected with a prompt ‘this location already exists’.</a:t>
            </a:r>
          </a:p>
        </p:txBody>
      </p:sp>
    </p:spTree>
    <p:extLst>
      <p:ext uri="{BB962C8B-B14F-4D97-AF65-F5344CB8AC3E}">
        <p14:creationId xmlns:p14="http://schemas.microsoft.com/office/powerpoint/2010/main" val="411168978"/>
      </p:ext>
    </p:extLst>
  </p:cSld>
  <p:clrMapOvr>
    <a:masterClrMapping/>
  </p:clrMapOvr>
</p:sld>
</file>

<file path=ppt/theme/theme1.xml><?xml version="1.0" encoding="utf-8"?>
<a:theme xmlns:a="http://schemas.openxmlformats.org/drawingml/2006/main" name="InterweaveVTI">
  <a:themeElements>
    <a:clrScheme name="AnalogousFromRegularSeedRightStep">
      <a:dk1>
        <a:srgbClr val="000000"/>
      </a:dk1>
      <a:lt1>
        <a:srgbClr val="FFFFFF"/>
      </a:lt1>
      <a:dk2>
        <a:srgbClr val="3A3621"/>
      </a:dk2>
      <a:lt2>
        <a:srgbClr val="E2E5E8"/>
      </a:lt2>
      <a:accent1>
        <a:srgbClr val="E77B29"/>
      </a:accent1>
      <a:accent2>
        <a:srgbClr val="B9A014"/>
      </a:accent2>
      <a:accent3>
        <a:srgbClr val="87AD1F"/>
      </a:accent3>
      <a:accent4>
        <a:srgbClr val="49BA14"/>
      </a:accent4>
      <a:accent5>
        <a:srgbClr val="21BC31"/>
      </a:accent5>
      <a:accent6>
        <a:srgbClr val="14BA6A"/>
      </a:accent6>
      <a:hlink>
        <a:srgbClr val="3F88BF"/>
      </a:hlink>
      <a:folHlink>
        <a:srgbClr val="7F7F7F"/>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docProps/app.xml><?xml version="1.0" encoding="utf-8"?>
<Properties xmlns="http://schemas.openxmlformats.org/officeDocument/2006/extended-properties" xmlns:vt="http://schemas.openxmlformats.org/officeDocument/2006/docPropsVTypes">
  <TotalTime>126</TotalTime>
  <Words>2406</Words>
  <Application>Microsoft Macintosh PowerPoint</Application>
  <PresentationFormat>Widescreen</PresentationFormat>
  <Paragraphs>100</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Neue Haas Grotesk Text Pro</vt:lpstr>
      <vt:lpstr>InterweaveVTI</vt:lpstr>
      <vt:lpstr>Google Meet Planner</vt:lpstr>
      <vt:lpstr>Disclaimer</vt:lpstr>
      <vt:lpstr>Google Meet Planner  </vt:lpstr>
      <vt:lpstr>Why redesign Google Meet?</vt:lpstr>
      <vt:lpstr>Customer Segments?</vt:lpstr>
      <vt:lpstr>What do the Customers Want?</vt:lpstr>
      <vt:lpstr>Possible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Trade-offs and Other Issues?</vt:lpstr>
      <vt:lpstr>Solutions to these issues </vt:lpstr>
      <vt:lpstr>Extra Features! </vt:lpstr>
      <vt:lpstr>PowerPoint Presentation</vt:lpstr>
      <vt:lpstr>Can it bring revenue?</vt:lpstr>
      <vt:lpstr>Metrics to track success!</vt:lpstr>
      <vt:lpstr>Summary: Let’s bring it all together!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Nipun Verma</dc:creator>
  <cp:lastModifiedBy>Nipun Verma</cp:lastModifiedBy>
  <cp:revision>3</cp:revision>
  <dcterms:created xsi:type="dcterms:W3CDTF">2022-01-16T16:21:13Z</dcterms:created>
  <dcterms:modified xsi:type="dcterms:W3CDTF">2022-01-17T18:40:46Z</dcterms:modified>
</cp:coreProperties>
</file>